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2" r:id="rId3"/>
    <p:sldId id="285" r:id="rId4"/>
    <p:sldId id="275" r:id="rId5"/>
    <p:sldId id="296" r:id="rId6"/>
    <p:sldId id="298" r:id="rId7"/>
    <p:sldId id="297" r:id="rId8"/>
    <p:sldId id="261" r:id="rId9"/>
    <p:sldId id="282" r:id="rId10"/>
    <p:sldId id="304" r:id="rId11"/>
    <p:sldId id="283" r:id="rId12"/>
    <p:sldId id="306" r:id="rId13"/>
    <p:sldId id="277" r:id="rId14"/>
    <p:sldId id="288" r:id="rId15"/>
    <p:sldId id="292" r:id="rId16"/>
    <p:sldId id="303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94660"/>
  </p:normalViewPr>
  <p:slideViewPr>
    <p:cSldViewPr>
      <p:cViewPr varScale="1">
        <p:scale>
          <a:sx n="86" d="100"/>
          <a:sy n="86" d="100"/>
        </p:scale>
        <p:origin x="422" y="5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99949134265195E-2"/>
          <c:y val="0.18806399200099988"/>
          <c:w val="0.84657632912165048"/>
          <c:h val="0.8082828198408481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C59B-45E6-BC77-BAC0BC78EE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59B-45E6-BC77-BAC0BC78EED4}"/>
              </c:ext>
            </c:extLst>
          </c:dPt>
          <c:dPt>
            <c:idx val="2"/>
            <c:bubble3D val="0"/>
            <c:explosion val="1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AE1-4468-B667-F2D7C9EAB9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C59B-45E6-BC77-BAC0BC78EED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C59B-45E6-BC77-BAC0BC78EED4}"/>
                </c:ext>
              </c:extLst>
            </c:dLbl>
            <c:dLbl>
              <c:idx val="1"/>
              <c:layout>
                <c:manualLayout>
                  <c:x val="-8.0568271989257159E-2"/>
                  <c:y val="5.73265929945401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8F1CB25-5C83-4DCD-9699-CE104590BF46}" type="CATEGORYNAME">
                      <a:rPr lang="en-US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92A4594D-0C28-4E49-982A-76CE3E229DB9}" type="PERCENTAGE">
                      <a:rPr lang="en-US" baseline="0" smtClean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r>
                      <a:rPr lang="en-US" baseline="0" dirty="0"/>
                      <a:t>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59B-45E6-BC77-BAC0BC78EED4}"/>
                </c:ext>
              </c:extLst>
            </c:dLbl>
            <c:dLbl>
              <c:idx val="2"/>
              <c:layout>
                <c:manualLayout>
                  <c:x val="-3.7467700258397907E-2"/>
                  <c:y val="-2.69128080885606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1188630490956"/>
                      <c:h val="0.100330255024382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AE1-4468-B667-F2D7C9EAB925}"/>
                </c:ext>
              </c:extLst>
            </c:dLbl>
            <c:dLbl>
              <c:idx val="3"/>
              <c:layout>
                <c:manualLayout>
                  <c:x val="8.1395348837209308E-2"/>
                  <c:y val="5.29100529100529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9B-45E6-BC77-BAC0BC78E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Local Tax Levy</c:v>
                </c:pt>
                <c:pt idx="1">
                  <c:v>State Sources</c:v>
                </c:pt>
                <c:pt idx="2">
                  <c:v>Surplus &amp; Misc.</c:v>
                </c:pt>
                <c:pt idx="3">
                  <c:v>Federal Sources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</c:v>
                </c:pt>
                <c:pt idx="1">
                  <c:v>19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9-40BC-B1D5-858BEC8E35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6AE1-4468-B667-F2D7C9EAB9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6AE1-4468-B667-F2D7C9EAB9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6AE1-4468-B667-F2D7C9EAB9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6AE1-4468-B667-F2D7C9EAB92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6AE1-4468-B667-F2D7C9EAB92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6AE1-4468-B667-F2D7C9EAB92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6AE1-4468-B667-F2D7C9EAB92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6AE1-4468-B667-F2D7C9EAB92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Local Tax Levy</c:v>
                </c:pt>
                <c:pt idx="1">
                  <c:v>State Sources</c:v>
                </c:pt>
                <c:pt idx="2">
                  <c:v>Surplus &amp; Misc.</c:v>
                </c:pt>
                <c:pt idx="3">
                  <c:v>Federal Sources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6F9-40BC-B1D5-858BEC8E35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6AE1-4468-B667-F2D7C9EAB9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6AE1-4468-B667-F2D7C9EAB9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6AE1-4468-B667-F2D7C9EAB9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6AE1-4468-B667-F2D7C9EAB92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6AE1-4468-B667-F2D7C9EAB92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6AE1-4468-B667-F2D7C9EAB92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6AE1-4468-B667-F2D7C9EAB92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6AE1-4468-B667-F2D7C9EAB92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Local Tax Levy</c:v>
                </c:pt>
                <c:pt idx="1">
                  <c:v>State Sources</c:v>
                </c:pt>
                <c:pt idx="2">
                  <c:v>Surplus &amp; Misc.</c:v>
                </c:pt>
                <c:pt idx="3">
                  <c:v>Federal Sources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6F9-40BC-B1D5-858BEC8E35D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468211257765443E-2"/>
          <c:y val="0.12307692307692308"/>
          <c:w val="0.84657632912165048"/>
          <c:h val="0.8082828198408481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00-C59B-45E6-BC77-BAC0BC78EED4}"/>
              </c:ext>
            </c:extLst>
          </c:dPt>
          <c:dPt>
            <c:idx val="1"/>
            <c:bubble3D val="0"/>
            <c:spPr>
              <a:solidFill>
                <a:schemeClr val="accent2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01-C59B-45E6-BC77-BAC0BC78EED4}"/>
              </c:ext>
            </c:extLst>
          </c:dPt>
          <c:dPt>
            <c:idx val="2"/>
            <c:bubble3D val="0"/>
            <c:spPr>
              <a:solidFill>
                <a:schemeClr val="accent3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05-AB38-4ABB-BC68-3E9D05212B2F}"/>
              </c:ext>
            </c:extLst>
          </c:dPt>
          <c:dPt>
            <c:idx val="3"/>
            <c:bubble3D val="0"/>
            <c:spPr>
              <a:solidFill>
                <a:schemeClr val="accent4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02-C59B-45E6-BC77-BAC0BC78EED4}"/>
              </c:ext>
            </c:extLst>
          </c:dPt>
          <c:dPt>
            <c:idx val="4"/>
            <c:bubble3D val="0"/>
            <c:spPr>
              <a:solidFill>
                <a:schemeClr val="accent5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09-AB38-4ABB-BC68-3E9D05212B2F}"/>
              </c:ext>
            </c:extLst>
          </c:dPt>
          <c:dPt>
            <c:idx val="5"/>
            <c:bubble3D val="0"/>
            <c:spPr>
              <a:solidFill>
                <a:schemeClr val="accent6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0B-AB38-4ABB-BC68-3E9D05212B2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0D-AB38-4ABB-BC68-3E9D05212B2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0F-AB38-4ABB-BC68-3E9D05212B2F}"/>
              </c:ext>
            </c:extLst>
          </c:dPt>
          <c:dLbls>
            <c:dLbl>
              <c:idx val="0"/>
              <c:layout>
                <c:manualLayout>
                  <c:x val="0.13383003833153939"/>
                  <c:y val="-5.49612356147791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08872901678657"/>
                      <c:h val="9.23076923076923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59B-45E6-BC77-BAC0BC78EED4}"/>
                </c:ext>
              </c:extLst>
            </c:dLbl>
            <c:dLbl>
              <c:idx val="1"/>
              <c:layout>
                <c:manualLayout>
                  <c:x val="-5.1512490794765765E-3"/>
                  <c:y val="8.31514233797699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1031175059952"/>
                      <c:h val="0.135897435897435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59B-45E6-BC77-BAC0BC78EED4}"/>
                </c:ext>
              </c:extLst>
            </c:dLbl>
            <c:dLbl>
              <c:idx val="2"/>
              <c:layout>
                <c:manualLayout>
                  <c:x val="-6.1213391491531186E-3"/>
                  <c:y val="1.28692711487987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40047961630696"/>
                      <c:h val="9.48717948717948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B38-4ABB-BC68-3E9D05212B2F}"/>
                </c:ext>
              </c:extLst>
            </c:dLbl>
            <c:dLbl>
              <c:idx val="3"/>
              <c:layout>
                <c:manualLayout>
                  <c:x val="-8.0040786268622988E-2"/>
                  <c:y val="-8.07381385019180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9B-45E6-BC77-BAC0BC78EED4}"/>
                </c:ext>
              </c:extLst>
            </c:dLbl>
            <c:dLbl>
              <c:idx val="4"/>
              <c:layout>
                <c:manualLayout>
                  <c:x val="-5.9705621329707796E-2"/>
                  <c:y val="-8.53113264688067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38-4ABB-BC68-3E9D05212B2F}"/>
                </c:ext>
              </c:extLst>
            </c:dLbl>
            <c:dLbl>
              <c:idx val="5"/>
              <c:layout>
                <c:manualLayout>
                  <c:x val="1.5603108064729318E-2"/>
                  <c:y val="-0.178831617201695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6906474820144"/>
                      <c:h val="9.23076923076923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B38-4ABB-BC68-3E9D05212B2F}"/>
                </c:ext>
              </c:extLst>
            </c:dLbl>
            <c:dLbl>
              <c:idx val="6"/>
              <c:layout>
                <c:manualLayout>
                  <c:x val="7.8164334673992919E-2"/>
                  <c:y val="-0.1407825560266504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38-4ABB-BC68-3E9D05212B2F}"/>
                </c:ext>
              </c:extLst>
            </c:dLbl>
            <c:dLbl>
              <c:idx val="7"/>
              <c:layout>
                <c:manualLayout>
                  <c:x val="1.7209822693026681E-2"/>
                  <c:y val="1.981021603068847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B38-4ABB-BC68-3E9D05212B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7"/>
                <c:pt idx="0">
                  <c:v>Reg. Instruction</c:v>
                </c:pt>
                <c:pt idx="1">
                  <c:v>Special Education</c:v>
                </c:pt>
                <c:pt idx="2">
                  <c:v>Employee Benefits</c:v>
                </c:pt>
                <c:pt idx="3">
                  <c:v>Operation/Maint.</c:v>
                </c:pt>
                <c:pt idx="4">
                  <c:v>Transportation</c:v>
                </c:pt>
                <c:pt idx="6">
                  <c:v>Central/District Services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29</c:v>
                </c:pt>
                <c:pt idx="1">
                  <c:v>32</c:v>
                </c:pt>
                <c:pt idx="2">
                  <c:v>16</c:v>
                </c:pt>
                <c:pt idx="3">
                  <c:v>7</c:v>
                </c:pt>
                <c:pt idx="4">
                  <c:v>6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9-40BC-B1D5-858BEC8E35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13-AB38-4ABB-BC68-3E9D05212B2F}"/>
              </c:ext>
            </c:extLst>
          </c:dPt>
          <c:dPt>
            <c:idx val="1"/>
            <c:bubble3D val="0"/>
            <c:spPr>
              <a:solidFill>
                <a:schemeClr val="accent2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15-AB38-4ABB-BC68-3E9D05212B2F}"/>
              </c:ext>
            </c:extLst>
          </c:dPt>
          <c:dPt>
            <c:idx val="2"/>
            <c:bubble3D val="0"/>
            <c:spPr>
              <a:solidFill>
                <a:schemeClr val="accent3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17-AB38-4ABB-BC68-3E9D05212B2F}"/>
              </c:ext>
            </c:extLst>
          </c:dPt>
          <c:dPt>
            <c:idx val="3"/>
            <c:bubble3D val="0"/>
            <c:spPr>
              <a:solidFill>
                <a:schemeClr val="accent4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19-AB38-4ABB-BC68-3E9D05212B2F}"/>
              </c:ext>
            </c:extLst>
          </c:dPt>
          <c:dPt>
            <c:idx val="4"/>
            <c:bubble3D val="0"/>
            <c:spPr>
              <a:solidFill>
                <a:schemeClr val="accent5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1B-AB38-4ABB-BC68-3E9D05212B2F}"/>
              </c:ext>
            </c:extLst>
          </c:dPt>
          <c:dPt>
            <c:idx val="5"/>
            <c:bubble3D val="0"/>
            <c:spPr>
              <a:solidFill>
                <a:schemeClr val="accent6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1D-AB38-4ABB-BC68-3E9D05212B2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1F-AB38-4ABB-BC68-3E9D05212B2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21-AB38-4ABB-BC68-3E9D05212B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7"/>
                <c:pt idx="0">
                  <c:v>Reg. Instruction</c:v>
                </c:pt>
                <c:pt idx="1">
                  <c:v>Special Education</c:v>
                </c:pt>
                <c:pt idx="2">
                  <c:v>Employee Benefits</c:v>
                </c:pt>
                <c:pt idx="3">
                  <c:v>Operation/Maint.</c:v>
                </c:pt>
                <c:pt idx="4">
                  <c:v>Transportation</c:v>
                </c:pt>
                <c:pt idx="6">
                  <c:v>Central/District Services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C6F9-40BC-B1D5-858BEC8E35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25-AB38-4ABB-BC68-3E9D05212B2F}"/>
              </c:ext>
            </c:extLst>
          </c:dPt>
          <c:dPt>
            <c:idx val="1"/>
            <c:bubble3D val="0"/>
            <c:spPr>
              <a:solidFill>
                <a:schemeClr val="accent2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27-AB38-4ABB-BC68-3E9D05212B2F}"/>
              </c:ext>
            </c:extLst>
          </c:dPt>
          <c:dPt>
            <c:idx val="2"/>
            <c:bubble3D val="0"/>
            <c:spPr>
              <a:solidFill>
                <a:schemeClr val="accent3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29-AB38-4ABB-BC68-3E9D05212B2F}"/>
              </c:ext>
            </c:extLst>
          </c:dPt>
          <c:dPt>
            <c:idx val="3"/>
            <c:bubble3D val="0"/>
            <c:spPr>
              <a:solidFill>
                <a:schemeClr val="accent4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2B-AB38-4ABB-BC68-3E9D05212B2F}"/>
              </c:ext>
            </c:extLst>
          </c:dPt>
          <c:dPt>
            <c:idx val="4"/>
            <c:bubble3D val="0"/>
            <c:spPr>
              <a:solidFill>
                <a:schemeClr val="accent5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2D-AB38-4ABB-BC68-3E9D05212B2F}"/>
              </c:ext>
            </c:extLst>
          </c:dPt>
          <c:dPt>
            <c:idx val="5"/>
            <c:bubble3D val="0"/>
            <c:spPr>
              <a:solidFill>
                <a:schemeClr val="accent6"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2F-AB38-4ABB-BC68-3E9D05212B2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31-AB38-4ABB-BC68-3E9D05212B2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shade val="80000"/>
                  <a:satMod val="150000"/>
                </a:schemeClr>
              </a:solidFill>
              <a:ln>
                <a:noFill/>
              </a:ln>
              <a:effectLst>
                <a:outerShdw blurRad="44450" dist="13970" dir="5400000" algn="ctr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l"/>
              </a:scene3d>
              <a:sp3d prstMaterial="flat">
                <a:bevelT w="12700" h="25400" prst="coolSlant"/>
              </a:sp3d>
            </c:spPr>
            <c:extLst>
              <c:ext xmlns:c16="http://schemas.microsoft.com/office/drawing/2014/chart" uri="{C3380CC4-5D6E-409C-BE32-E72D297353CC}">
                <c16:uniqueId val="{00000033-AB38-4ABB-BC68-3E9D05212B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7"/>
                <c:pt idx="0">
                  <c:v>Reg. Instruction</c:v>
                </c:pt>
                <c:pt idx="1">
                  <c:v>Special Education</c:v>
                </c:pt>
                <c:pt idx="2">
                  <c:v>Employee Benefits</c:v>
                </c:pt>
                <c:pt idx="3">
                  <c:v>Operation/Maint.</c:v>
                </c:pt>
                <c:pt idx="4">
                  <c:v>Transportation</c:v>
                </c:pt>
                <c:pt idx="6">
                  <c:v>Central/District Services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C6F9-40BC-B1D5-858BEC8E35D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4/20/2023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4/20/2023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7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6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460" y="0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map" descr="Map of North America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22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65A1-D08F-4163-A48F-574F5A8B08BB}" type="datetime1">
              <a:rPr lang="en-US" smtClean="0"/>
              <a:t>4/20/2023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5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BD15-6169-4F5B-A109-A869ED88167E}" type="datetime1">
              <a:rPr lang="en-US" smtClean="0"/>
              <a:t>4/20/2023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E6EE-E4C7-4C54-AA33-D24FC6441998}" type="datetime1">
              <a:rPr lang="en-US" smtClean="0"/>
              <a:t>4/20/2023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45AF-672B-488A-881E-6E27F6156EAB}" type="datetime1">
              <a:rPr lang="en-US" smtClean="0"/>
              <a:t>4/20/2023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4940-7F04-44EE-9ED5-BEC598359599}" type="datetime1">
              <a:rPr lang="en-US" smtClean="0"/>
              <a:t>4/20/2023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4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4528F-0F96-4C65-B8AF-D2A1168FCCB5}" type="datetime1">
              <a:rPr lang="en-US" smtClean="0"/>
              <a:t>4/20/2023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FCA8-949B-4C4B-88E3-D1A67566DDFC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CA00-3225-4FE5-8887-17546E635ED0}" type="datetime1">
              <a:rPr lang="en-US" smtClean="0"/>
              <a:t>4/20/2023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8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0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F72E-C84C-4385-A47E-E3DFFC7623FA}" type="datetime1">
              <a:rPr lang="en-US" smtClean="0"/>
              <a:t>4/20/2023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32004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038601"/>
            <a:ext cx="3886200" cy="2133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B2C8-FED9-4752-B8D0-935D959144BB}" type="datetime1">
              <a:rPr lang="en-US" smtClean="0"/>
              <a:t>4/20/2023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0B4CC2D-5841-49B5-B101-95A01E3776A5}" type="datetime1">
              <a:rPr lang="en-US" smtClean="0"/>
              <a:t>4/20/2023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archer@woodlandboe.org" TargetMode="External"/><Relationship Id="rId2" Type="http://schemas.openxmlformats.org/officeDocument/2006/relationships/hyperlink" Target="http://www.woodlandboe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http://flickr.com/photos/xurble/376588066" TargetMode="Externa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anish4kiddos.com/special-needs-education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learning2.blogspot.com/2015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woodland township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budget presentation 2023-2024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Public Hearing</a:t>
            </a:r>
            <a:br>
              <a:rPr lang="en-US" dirty="0"/>
            </a:br>
            <a:r>
              <a:rPr lang="en-US" dirty="0"/>
              <a:t>April 24, 2023</a:t>
            </a:r>
          </a:p>
        </p:txBody>
      </p:sp>
    </p:spTree>
    <p:extLst>
      <p:ext uri="{BB962C8B-B14F-4D97-AF65-F5344CB8AC3E}">
        <p14:creationId xmlns:p14="http://schemas.microsoft.com/office/powerpoint/2010/main" val="18138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1802" y="-30271"/>
            <a:ext cx="9903418" cy="1401871"/>
          </a:xfrm>
        </p:spPr>
        <p:txBody>
          <a:bodyPr/>
          <a:lstStyle/>
          <a:p>
            <a:r>
              <a:rPr lang="en-US" dirty="0"/>
              <a:t>Where the money comes from…Revenues $3 Million</a:t>
            </a:r>
          </a:p>
        </p:txBody>
      </p:sp>
      <p:graphicFrame>
        <p:nvGraphicFramePr>
          <p:cNvPr id="7" name="Content Placeholder 6" descr="Custom combination chart representing 2 series and 1 line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547610"/>
              </p:ext>
            </p:extLst>
          </p:nvPr>
        </p:nvGraphicFramePr>
        <p:xfrm>
          <a:off x="455612" y="990600"/>
          <a:ext cx="10895232" cy="5732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970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976" y="953969"/>
            <a:ext cx="9600774" cy="492171"/>
          </a:xfrm>
        </p:spPr>
        <p:txBody>
          <a:bodyPr>
            <a:normAutofit/>
          </a:bodyPr>
          <a:lstStyle/>
          <a:p>
            <a:r>
              <a:rPr lang="en-US" sz="2399" dirty="0"/>
              <a:t>General Fund Appropriations Comparison, Current vs. Proposed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584463"/>
              </p:ext>
            </p:extLst>
          </p:nvPr>
        </p:nvGraphicFramePr>
        <p:xfrm>
          <a:off x="303212" y="1829218"/>
          <a:ext cx="11415471" cy="446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791">
                  <a:extLst>
                    <a:ext uri="{9D8B030D-6E8A-4147-A177-3AD203B41FA5}">
                      <a16:colId xmlns:a16="http://schemas.microsoft.com/office/drawing/2014/main" val="4276985521"/>
                    </a:ext>
                  </a:extLst>
                </a:gridCol>
                <a:gridCol w="1837030">
                  <a:extLst>
                    <a:ext uri="{9D8B030D-6E8A-4147-A177-3AD203B41FA5}">
                      <a16:colId xmlns:a16="http://schemas.microsoft.com/office/drawing/2014/main" val="3061858069"/>
                    </a:ext>
                  </a:extLst>
                </a:gridCol>
                <a:gridCol w="2211401">
                  <a:extLst>
                    <a:ext uri="{9D8B030D-6E8A-4147-A177-3AD203B41FA5}">
                      <a16:colId xmlns:a16="http://schemas.microsoft.com/office/drawing/2014/main" val="3431257140"/>
                    </a:ext>
                  </a:extLst>
                </a:gridCol>
                <a:gridCol w="2098219">
                  <a:extLst>
                    <a:ext uri="{9D8B030D-6E8A-4147-A177-3AD203B41FA5}">
                      <a16:colId xmlns:a16="http://schemas.microsoft.com/office/drawing/2014/main" val="4168021602"/>
                    </a:ext>
                  </a:extLst>
                </a:gridCol>
                <a:gridCol w="1837030">
                  <a:extLst>
                    <a:ext uri="{9D8B030D-6E8A-4147-A177-3AD203B41FA5}">
                      <a16:colId xmlns:a16="http://schemas.microsoft.com/office/drawing/2014/main" val="455402650"/>
                    </a:ext>
                  </a:extLst>
                </a:gridCol>
              </a:tblGrid>
              <a:tr h="7489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General Fund Appropriations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Final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          </a:t>
                      </a:r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2022-2023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Preliminary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2023-2024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         </a:t>
                      </a:r>
                    </a:p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243316026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Regular Instruction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$769,943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$877,147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$107,204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13.92%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263241737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District Benefits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$569,939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$507,289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($62,650)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-10.99%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39169605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Special Education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$822,637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$975,600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$152,963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18.59%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68823"/>
                  </a:ext>
                </a:extLst>
              </a:tr>
              <a:tr h="424385">
                <a:tc>
                  <a:txBody>
                    <a:bodyPr/>
                    <a:lstStyle/>
                    <a:p>
                      <a:r>
                        <a:rPr lang="en-US" sz="1800" dirty="0"/>
                        <a:t>Central Office/District Services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$310,937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$328,099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$17,162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5.52%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390107410"/>
                  </a:ext>
                </a:extLst>
              </a:tr>
              <a:tr h="370294">
                <a:tc>
                  <a:txBody>
                    <a:bodyPr/>
                    <a:lstStyle/>
                    <a:p>
                      <a:r>
                        <a:rPr lang="en-US" sz="1800" dirty="0"/>
                        <a:t>Operations/Maintenance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$205,534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$217,735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$12,201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5.94%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73798453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Transportation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$179,171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$169,525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($9,646)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-5.38%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53767956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Capital</a:t>
                      </a:r>
                      <a:r>
                        <a:rPr lang="en-US" sz="1800" baseline="0" dirty="0"/>
                        <a:t> Projects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385667244"/>
                  </a:ext>
                </a:extLst>
              </a:tr>
              <a:tr h="3614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86272244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r>
                        <a:rPr lang="en-US" sz="1800" dirty="0"/>
                        <a:t>Total Appropriations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$2,858,161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$3,075,395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$217,234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7.60%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56374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6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50421" y="-213363"/>
            <a:ext cx="9903418" cy="1548996"/>
          </a:xfrm>
        </p:spPr>
        <p:txBody>
          <a:bodyPr/>
          <a:lstStyle/>
          <a:p>
            <a:r>
              <a:rPr lang="en-US" dirty="0"/>
              <a:t>Where the money goes…Expenditures $3 Million</a:t>
            </a:r>
          </a:p>
        </p:txBody>
      </p:sp>
      <p:graphicFrame>
        <p:nvGraphicFramePr>
          <p:cNvPr id="7" name="Content Placeholder 6" descr="Custom combination chart representing 2 series and 1 line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415922"/>
              </p:ext>
            </p:extLst>
          </p:nvPr>
        </p:nvGraphicFramePr>
        <p:xfrm>
          <a:off x="597003" y="762000"/>
          <a:ext cx="10589042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008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5" y="253076"/>
            <a:ext cx="9903418" cy="861624"/>
          </a:xfrm>
        </p:spPr>
        <p:txBody>
          <a:bodyPr/>
          <a:lstStyle/>
          <a:p>
            <a:r>
              <a:rPr lang="en-US" dirty="0"/>
              <a:t>State aid reduction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762228"/>
              </p:ext>
            </p:extLst>
          </p:nvPr>
        </p:nvGraphicFramePr>
        <p:xfrm>
          <a:off x="1141115" y="1471958"/>
          <a:ext cx="9372788" cy="457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6394">
                  <a:extLst>
                    <a:ext uri="{9D8B030D-6E8A-4147-A177-3AD203B41FA5}">
                      <a16:colId xmlns:a16="http://schemas.microsoft.com/office/drawing/2014/main" val="4145157654"/>
                    </a:ext>
                  </a:extLst>
                </a:gridCol>
                <a:gridCol w="4686394">
                  <a:extLst>
                    <a:ext uri="{9D8B030D-6E8A-4147-A177-3AD203B41FA5}">
                      <a16:colId xmlns:a16="http://schemas.microsoft.com/office/drawing/2014/main" val="2839717345"/>
                    </a:ext>
                  </a:extLst>
                </a:gridCol>
              </a:tblGrid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Budget</a:t>
                      </a:r>
                      <a:r>
                        <a:rPr lang="en-US" sz="1800" baseline="0" dirty="0"/>
                        <a:t> Year of Deduction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Reduction Amount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68199437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18/19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$23,353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06826288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19/20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$41,206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213768580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20/21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$12,478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23183807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21/22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$57,512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403493788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22/23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$192,794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394763132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23/24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$100,000*   (37,774)     $62,226   +41,069(S.A)       </a:t>
                      </a:r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Total cut:  $21,157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69693973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24/25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$14,448*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808659109"/>
                  </a:ext>
                </a:extLst>
              </a:tr>
              <a:tr h="491924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$441,791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98308505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19237" y="6075133"/>
            <a:ext cx="2679440" cy="36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9" dirty="0"/>
              <a:t>*Estimated</a:t>
            </a:r>
          </a:p>
        </p:txBody>
      </p:sp>
    </p:spTree>
    <p:extLst>
      <p:ext uri="{BB962C8B-B14F-4D97-AF65-F5344CB8AC3E}">
        <p14:creationId xmlns:p14="http://schemas.microsoft.com/office/powerpoint/2010/main" val="252068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976" y="953969"/>
            <a:ext cx="9600774" cy="561821"/>
          </a:xfrm>
        </p:spPr>
        <p:txBody>
          <a:bodyPr>
            <a:noAutofit/>
          </a:bodyPr>
          <a:lstStyle/>
          <a:p>
            <a:pPr algn="ctr"/>
            <a:r>
              <a:rPr lang="en-US" sz="3999" dirty="0"/>
              <a:t>A General Fund Tax Levy History</a:t>
            </a:r>
            <a:br>
              <a:rPr lang="en-US" sz="3999" dirty="0"/>
            </a:br>
            <a:endParaRPr lang="en-US" sz="3999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877058"/>
              </p:ext>
            </p:extLst>
          </p:nvPr>
        </p:nvGraphicFramePr>
        <p:xfrm>
          <a:off x="1129975" y="3845476"/>
          <a:ext cx="9600290" cy="1778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058">
                  <a:extLst>
                    <a:ext uri="{9D8B030D-6E8A-4147-A177-3AD203B41FA5}">
                      <a16:colId xmlns:a16="http://schemas.microsoft.com/office/drawing/2014/main" val="3989214481"/>
                    </a:ext>
                  </a:extLst>
                </a:gridCol>
                <a:gridCol w="1920058">
                  <a:extLst>
                    <a:ext uri="{9D8B030D-6E8A-4147-A177-3AD203B41FA5}">
                      <a16:colId xmlns:a16="http://schemas.microsoft.com/office/drawing/2014/main" val="980374722"/>
                    </a:ext>
                  </a:extLst>
                </a:gridCol>
                <a:gridCol w="1920058">
                  <a:extLst>
                    <a:ext uri="{9D8B030D-6E8A-4147-A177-3AD203B41FA5}">
                      <a16:colId xmlns:a16="http://schemas.microsoft.com/office/drawing/2014/main" val="1359846599"/>
                    </a:ext>
                  </a:extLst>
                </a:gridCol>
                <a:gridCol w="1920058">
                  <a:extLst>
                    <a:ext uri="{9D8B030D-6E8A-4147-A177-3AD203B41FA5}">
                      <a16:colId xmlns:a16="http://schemas.microsoft.com/office/drawing/2014/main" val="3874360891"/>
                    </a:ext>
                  </a:extLst>
                </a:gridCol>
                <a:gridCol w="1920058">
                  <a:extLst>
                    <a:ext uri="{9D8B030D-6E8A-4147-A177-3AD203B41FA5}">
                      <a16:colId xmlns:a16="http://schemas.microsoft.com/office/drawing/2014/main" val="3313804381"/>
                    </a:ext>
                  </a:extLst>
                </a:gridCol>
              </a:tblGrid>
              <a:tr h="6399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2020-21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2021-22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2022-23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2023-24</a:t>
                      </a:r>
                    </a:p>
                    <a:p>
                      <a:pPr algn="ctr"/>
                      <a:r>
                        <a:rPr lang="en-US" sz="1800" dirty="0"/>
                        <a:t>Anticipated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977760119"/>
                  </a:ext>
                </a:extLst>
              </a:tr>
              <a:tr h="569281">
                <a:tc>
                  <a:txBody>
                    <a:bodyPr/>
                    <a:lstStyle/>
                    <a:p>
                      <a:r>
                        <a:rPr lang="en-US" sz="1800" dirty="0"/>
                        <a:t>General Fund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$2,095,706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$2,137,620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$2,180,372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$2,223,979 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043349594"/>
                  </a:ext>
                </a:extLst>
              </a:tr>
              <a:tr h="569281">
                <a:tc>
                  <a:txBody>
                    <a:bodyPr/>
                    <a:lstStyle/>
                    <a:p>
                      <a:r>
                        <a:rPr lang="en-US" sz="1800" dirty="0"/>
                        <a:t>% Increase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5.26%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2.0%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2.0%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2.0%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67136845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92763" y="1872749"/>
            <a:ext cx="9359277" cy="184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dirty="0"/>
              <a:t>Reference Dates:</a:t>
            </a:r>
          </a:p>
          <a:p>
            <a:pPr marL="285664" indent="-285664">
              <a:buFont typeface="Arial" panose="020B0604020202020204" pitchFamily="34" charset="0"/>
              <a:buChar char="•"/>
            </a:pPr>
            <a:r>
              <a:rPr lang="en-US" sz="2399" dirty="0"/>
              <a:t>2010 – 2% Tax Levy cap imposed</a:t>
            </a:r>
          </a:p>
          <a:p>
            <a:pPr marL="285664" indent="-285664">
              <a:buFont typeface="Arial" panose="020B0604020202020204" pitchFamily="34" charset="0"/>
              <a:buChar char="•"/>
            </a:pPr>
            <a:r>
              <a:rPr lang="en-US" sz="2399" dirty="0"/>
              <a:t>2013 – School budget vote eliminated</a:t>
            </a:r>
          </a:p>
          <a:p>
            <a:endParaRPr lang="en-US" sz="2399" dirty="0"/>
          </a:p>
          <a:p>
            <a:endParaRPr lang="en-US" sz="1799" dirty="0"/>
          </a:p>
        </p:txBody>
      </p:sp>
    </p:spTree>
    <p:extLst>
      <p:ext uri="{BB962C8B-B14F-4D97-AF65-F5344CB8AC3E}">
        <p14:creationId xmlns:p14="http://schemas.microsoft.com/office/powerpoint/2010/main" val="52208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53" y="893"/>
            <a:ext cx="11936642" cy="380107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Woodland township preliminary district tax calculation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E71E4E-1780-2648-A2BD-A089766F5D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19069"/>
              </p:ext>
            </p:extLst>
          </p:nvPr>
        </p:nvGraphicFramePr>
        <p:xfrm>
          <a:off x="2132012" y="190946"/>
          <a:ext cx="8839199" cy="6575197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4296255">
                  <a:extLst>
                    <a:ext uri="{9D8B030D-6E8A-4147-A177-3AD203B41FA5}">
                      <a16:colId xmlns:a16="http://schemas.microsoft.com/office/drawing/2014/main" val="1624798727"/>
                    </a:ext>
                  </a:extLst>
                </a:gridCol>
                <a:gridCol w="1204617">
                  <a:extLst>
                    <a:ext uri="{9D8B030D-6E8A-4147-A177-3AD203B41FA5}">
                      <a16:colId xmlns:a16="http://schemas.microsoft.com/office/drawing/2014/main" val="2335957492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4015555659"/>
                    </a:ext>
                  </a:extLst>
                </a:gridCol>
                <a:gridCol w="1182190">
                  <a:extLst>
                    <a:ext uri="{9D8B030D-6E8A-4147-A177-3AD203B41FA5}">
                      <a16:colId xmlns:a16="http://schemas.microsoft.com/office/drawing/2014/main" val="641557270"/>
                    </a:ext>
                  </a:extLst>
                </a:gridCol>
                <a:gridCol w="1089282">
                  <a:extLst>
                    <a:ext uri="{9D8B030D-6E8A-4147-A177-3AD203B41FA5}">
                      <a16:colId xmlns:a16="http://schemas.microsoft.com/office/drawing/2014/main" val="4282742654"/>
                    </a:ext>
                  </a:extLst>
                </a:gridCol>
              </a:tblGrid>
              <a:tr h="3090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INCREASE/ (DECREASE)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PERCENT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3941534864"/>
                  </a:ext>
                </a:extLst>
              </a:tr>
              <a:tr h="2988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2022-2023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2023-2024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22-23 to 23-24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VARIANCE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4210906299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3063993154"/>
                  </a:ext>
                </a:extLst>
              </a:tr>
              <a:tr h="406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Aggregate assessed values (from Burlington County Abstract of Ratables 2019)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154,701,600 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154,982,100 </a:t>
                      </a:r>
                      <a:endParaRPr lang="en-US" sz="1000" b="1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280,500 </a:t>
                      </a:r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0.181%</a:t>
                      </a:r>
                      <a:endParaRPr lang="en-US" sz="1000" b="1" i="1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1966802240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2189130942"/>
                  </a:ext>
                </a:extLst>
              </a:tr>
              <a:tr h="2988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AMOUNT TO BE RAISED BY TAXES - GENERAL FUND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2,180,372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2,223,979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43,607 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2.00%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3932819223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1577495737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TOTAL GENERAL FUND TAX LEVY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2,180,372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2,223,979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43,607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2.00%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3573779813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2607008766"/>
                  </a:ext>
                </a:extLst>
              </a:tr>
              <a:tr h="2988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AMOUNT TO BE RAISED BY TAXES - DEBT SERVICE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#DIV/0!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932712196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747397596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TOTAL DEBT SERVICE TAX LEVY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#DIV/0!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1249583598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2459595666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472531469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TAX LEVY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2,180,372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2,223,979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43,607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2.00%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1042214637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2674470436"/>
                  </a:ext>
                </a:extLst>
              </a:tr>
              <a:tr h="29889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2022-2023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2023-2024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22-23 to 23-24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VARIANCE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107005736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TAX RATE (CALCULATED) - GENERAL FUND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1.4094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1.4350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0.0256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1.82%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2680030600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TAX RATE (CALCULATED) - DEBT SERVICE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0.0000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0.0000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0.0000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#DIV/0!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55352622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1312146553"/>
                  </a:ext>
                </a:extLst>
              </a:tr>
              <a:tr h="298893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TOTAL TAX RATE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1.41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1.43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0.0256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1.82%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114130263"/>
                  </a:ext>
                </a:extLst>
              </a:tr>
              <a:tr h="445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     Per $100 of Assessment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879421615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4237358322"/>
                  </a:ext>
                </a:extLst>
              </a:tr>
              <a:tr h="29889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GENERAL FUND</a:t>
                      </a:r>
                      <a:r>
                        <a:rPr lang="en-US" sz="1000" u="none" strike="noStrike">
                          <a:effectLst/>
                        </a:rPr>
                        <a:t> TAX DOLLARS ON THE</a:t>
                      </a:r>
                      <a:r>
                        <a:rPr lang="en-US" sz="1000" u="sng" strike="noStrike">
                          <a:effectLst/>
                        </a:rPr>
                        <a:t> AVERAGE ASSESSED HOME</a:t>
                      </a:r>
                      <a:r>
                        <a:rPr lang="en-US" sz="1000" u="none" strike="noStrike">
                          <a:effectLst/>
                        </a:rPr>
                        <a:t> VALUE ($256,300)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2827435096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ANNUAL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$3,605.68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$3,677.88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$72.20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2.00%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3003290880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1198797411"/>
                  </a:ext>
                </a:extLst>
              </a:tr>
              <a:tr h="2988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>
                          <a:effectLst/>
                        </a:rPr>
                        <a:t>DEBT SERVICE</a:t>
                      </a:r>
                      <a:r>
                        <a:rPr lang="en-US" sz="1000" u="none" strike="noStrike">
                          <a:effectLst/>
                        </a:rPr>
                        <a:t>  TAX DOLLARS ON THE </a:t>
                      </a:r>
                      <a:r>
                        <a:rPr lang="en-US" sz="1000" u="sng" strike="noStrike">
                          <a:effectLst/>
                        </a:rPr>
                        <a:t>AVERAGE ASSESSED HOME</a:t>
                      </a:r>
                      <a:r>
                        <a:rPr lang="en-US" sz="1000" u="none" strike="noStrike">
                          <a:effectLst/>
                        </a:rPr>
                        <a:t> VALUE ($256,300)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3687283802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ANNUAL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$0.00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0.00%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3682459044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2998454449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ANNUAL COST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$3,605.68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$3,677.88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$72.20</a:t>
                      </a:r>
                      <a:endParaRPr lang="en-US" sz="1000" b="1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2.00%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2464417236"/>
                  </a:ext>
                </a:extLst>
              </a:tr>
              <a:tr h="157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MONTHLY COST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$300.47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$306.49 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$6.02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2.00%</a:t>
                      </a:r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20" marR="5720" marT="5720" marB="0" anchor="b"/>
                </a:tc>
                <a:extLst>
                  <a:ext uri="{0D108BD9-81ED-4DB2-BD59-A6C34878D82A}">
                    <a16:rowId xmlns:a16="http://schemas.microsoft.com/office/drawing/2014/main" val="3844489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675963" y="381794"/>
            <a:ext cx="4250327" cy="1573514"/>
          </a:xfrm>
        </p:spPr>
        <p:txBody>
          <a:bodyPr>
            <a:normAutofit/>
          </a:bodyPr>
          <a:lstStyle/>
          <a:p>
            <a:r>
              <a:rPr lang="en-US" sz="5398" dirty="0"/>
              <a:t>Thank</a:t>
            </a:r>
            <a:r>
              <a:rPr lang="en-US" dirty="0"/>
              <a:t> You.</a:t>
            </a:r>
            <a:br>
              <a:rPr lang="en-US" dirty="0"/>
            </a:br>
            <a:r>
              <a:rPr lang="en-US" dirty="0"/>
              <a:t>Questions??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812" y="2286000"/>
            <a:ext cx="6285022" cy="2307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dirty="0"/>
              <a:t>Visit Woodland’s website   </a:t>
            </a:r>
            <a:r>
              <a:rPr lang="en-US" sz="2399" dirty="0">
                <a:hlinkClick r:id="rId2"/>
              </a:rPr>
              <a:t>www.woodlandboe.org</a:t>
            </a:r>
            <a:endParaRPr lang="en-US" sz="2399" dirty="0"/>
          </a:p>
          <a:p>
            <a:endParaRPr lang="en-US" sz="2399" dirty="0"/>
          </a:p>
          <a:p>
            <a:endParaRPr lang="en-US" sz="2399" dirty="0"/>
          </a:p>
          <a:p>
            <a:r>
              <a:rPr lang="en-US" sz="2399" dirty="0"/>
              <a:t>	Laura Archer   </a:t>
            </a:r>
            <a:r>
              <a:rPr lang="en-US" sz="2399" dirty="0">
                <a:hlinkClick r:id="rId3"/>
              </a:rPr>
              <a:t>larcher@woodlandboe.org</a:t>
            </a:r>
            <a:endParaRPr lang="en-US" sz="2399" dirty="0"/>
          </a:p>
          <a:p>
            <a:r>
              <a:rPr lang="en-US" sz="2399" dirty="0"/>
              <a:t>   	Business Administrator/Board Secretary</a:t>
            </a:r>
          </a:p>
        </p:txBody>
      </p:sp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70ADCE72-B174-725C-576F-0FF8950553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677615" y="992832"/>
            <a:ext cx="4572000" cy="4953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C605975-19FC-C3EE-7452-316DFD3FF6CF}"/>
              </a:ext>
            </a:extLst>
          </p:cNvPr>
          <p:cNvSpPr txBox="1"/>
          <p:nvPr/>
        </p:nvSpPr>
        <p:spPr>
          <a:xfrm>
            <a:off x="6780212" y="5715000"/>
            <a:ext cx="434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://flickr.com/photos/xurble/376588066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91115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92162"/>
          </a:xfrm>
        </p:spPr>
        <p:txBody>
          <a:bodyPr/>
          <a:lstStyle/>
          <a:p>
            <a:r>
              <a:rPr lang="en-US" dirty="0"/>
              <a:t>2023-2024 budget development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1257300"/>
            <a:ext cx="10134602" cy="4343400"/>
          </a:xfrm>
        </p:spPr>
        <p:txBody>
          <a:bodyPr/>
          <a:lstStyle/>
          <a:p>
            <a:pPr marL="45720" lvl="0" indent="0">
              <a:buNone/>
            </a:pPr>
            <a:r>
              <a:rPr lang="en-US" dirty="0"/>
              <a:t>Public Board of Education Budget Discussions</a:t>
            </a:r>
          </a:p>
          <a:p>
            <a:pPr marL="45720" lv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2D5370-5D00-915B-D29F-A589A6CC0F0C}"/>
              </a:ext>
            </a:extLst>
          </p:cNvPr>
          <p:cNvSpPr txBox="1"/>
          <p:nvPr/>
        </p:nvSpPr>
        <p:spPr>
          <a:xfrm>
            <a:off x="493986" y="2060028"/>
            <a:ext cx="1108682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Dates				Time					Location</a:t>
            </a:r>
          </a:p>
          <a:p>
            <a:endParaRPr lang="en-US" b="1" u="sng" dirty="0"/>
          </a:p>
          <a:p>
            <a:r>
              <a:rPr lang="en-US" dirty="0"/>
              <a:t>December 14, 2022			6:30pm					Multi-Purpose Room</a:t>
            </a:r>
          </a:p>
          <a:p>
            <a:endParaRPr lang="en-US" dirty="0"/>
          </a:p>
          <a:p>
            <a:r>
              <a:rPr lang="en-US" dirty="0"/>
              <a:t>January 23, 2023			6:30pm*					Multi-Purpose Room</a:t>
            </a:r>
          </a:p>
          <a:p>
            <a:endParaRPr lang="en-US" dirty="0"/>
          </a:p>
          <a:p>
            <a:r>
              <a:rPr lang="en-US" dirty="0"/>
              <a:t>February 27, 2023			6:30pm*					Multi-Purpose Room</a:t>
            </a:r>
          </a:p>
          <a:p>
            <a:endParaRPr lang="en-US" dirty="0"/>
          </a:p>
          <a:p>
            <a:r>
              <a:rPr lang="en-US" dirty="0"/>
              <a:t>Mach 13, 2023			6:30pm**				Multi-Purpose Room</a:t>
            </a:r>
          </a:p>
          <a:p>
            <a:endParaRPr lang="en-US" dirty="0"/>
          </a:p>
          <a:p>
            <a:r>
              <a:rPr lang="en-US" dirty="0"/>
              <a:t>April 24, 2023			6:30pm***				Multi-Purpose Room</a:t>
            </a:r>
          </a:p>
          <a:p>
            <a:endParaRPr lang="en-US" dirty="0"/>
          </a:p>
          <a:p>
            <a:r>
              <a:rPr lang="en-US" sz="1600" dirty="0"/>
              <a:t>    *Tentative (approval of calendar at re-organization meeting) </a:t>
            </a:r>
          </a:p>
          <a:p>
            <a:r>
              <a:rPr lang="en-US" sz="1600" dirty="0"/>
              <a:t>  **Tentative Budget Hearing subject to change based upon State Aid release date</a:t>
            </a:r>
          </a:p>
          <a:p>
            <a:r>
              <a:rPr lang="en-US" sz="1600" dirty="0"/>
              <a:t>***Tentative Budget Public Hearing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7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5" y="610334"/>
            <a:ext cx="9903418" cy="969565"/>
          </a:xfrm>
        </p:spPr>
        <p:txBody>
          <a:bodyPr/>
          <a:lstStyle/>
          <a:p>
            <a:r>
              <a:rPr lang="en-US" dirty="0"/>
              <a:t>Where Are We In Our Budget Planning?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826" y="1629993"/>
            <a:ext cx="9626125" cy="4721082"/>
          </a:xfrm>
        </p:spPr>
        <p:txBody>
          <a:bodyPr>
            <a:normAutofit/>
          </a:bodyPr>
          <a:lstStyle/>
          <a:p>
            <a:r>
              <a:rPr lang="en-US" sz="2399" dirty="0"/>
              <a:t>Administrative review of enrollment projections  </a:t>
            </a:r>
          </a:p>
          <a:p>
            <a:r>
              <a:rPr lang="en-US" sz="2399" dirty="0"/>
              <a:t>Administrative review of staffing needs</a:t>
            </a:r>
          </a:p>
          <a:p>
            <a:r>
              <a:rPr lang="en-US" sz="2399" dirty="0"/>
              <a:t>Administrative review of anticipated maintenance projects</a:t>
            </a:r>
          </a:p>
          <a:p>
            <a:r>
              <a:rPr lang="en-US" sz="2399" dirty="0"/>
              <a:t>Administrative budget reviews with Superintendent &amp; Director </a:t>
            </a:r>
          </a:p>
          <a:p>
            <a:r>
              <a:rPr lang="en-US" sz="2399" dirty="0"/>
              <a:t>Tax apportionment received from Lenape School District</a:t>
            </a:r>
          </a:p>
          <a:p>
            <a:r>
              <a:rPr lang="en-US" sz="2399" dirty="0"/>
              <a:t>State aid numbers received </a:t>
            </a:r>
          </a:p>
          <a:p>
            <a:r>
              <a:rPr lang="en-US" sz="2399" dirty="0"/>
              <a:t>Tentative budget hearing March 13, 2023</a:t>
            </a:r>
          </a:p>
          <a:p>
            <a:r>
              <a:rPr lang="en-US" sz="2399" dirty="0"/>
              <a:t>Budget public hearing April 24, 2023</a:t>
            </a:r>
          </a:p>
        </p:txBody>
      </p:sp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769CF43D-7F9B-33CB-505C-26F39CD072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70812" y="1752600"/>
            <a:ext cx="228600" cy="228600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29AAA512-E6EB-A7AD-08E6-61E3749A46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77615" y="2286000"/>
            <a:ext cx="228600" cy="228600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859545BB-852E-E9B5-5CC9-D482399A8F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0012" y="2895600"/>
            <a:ext cx="228600" cy="228600"/>
          </a:xfrm>
          <a:prstGeom prst="rect">
            <a:avLst/>
          </a:prstGeom>
        </p:spPr>
      </p:pic>
      <p:pic>
        <p:nvPicPr>
          <p:cNvPr id="14" name="Graphic 13" descr="Checkmark with solid fill">
            <a:extLst>
              <a:ext uri="{FF2B5EF4-FFF2-40B4-BE49-F238E27FC236}">
                <a16:creationId xmlns:a16="http://schemas.microsoft.com/office/drawing/2014/main" id="{E90C023F-78E8-8A46-E064-BA05A73C0A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23412" y="3429000"/>
            <a:ext cx="228600" cy="228600"/>
          </a:xfrm>
          <a:prstGeom prst="rect">
            <a:avLst/>
          </a:prstGeom>
        </p:spPr>
      </p:pic>
      <p:pic>
        <p:nvPicPr>
          <p:cNvPr id="4" name="Graphic 3" descr="Checkmark with solid fill">
            <a:extLst>
              <a:ext uri="{FF2B5EF4-FFF2-40B4-BE49-F238E27FC236}">
                <a16:creationId xmlns:a16="http://schemas.microsoft.com/office/drawing/2014/main" id="{A7105148-2F92-6BBA-3CBB-E9F0A3CA71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1412" y="4012275"/>
            <a:ext cx="228600" cy="228600"/>
          </a:xfrm>
          <a:prstGeom prst="rect">
            <a:avLst/>
          </a:prstGeom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3BF37F6-BFF7-8134-BCDC-FB914B7B67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6212" y="4495800"/>
            <a:ext cx="228600" cy="228600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559C4981-67AA-FA8C-E2F5-6DF9D7ACF2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2612" y="5113707"/>
            <a:ext cx="228600" cy="2286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9C13AF95-3102-C76C-336F-C68FF706A2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0004" y="5638800"/>
            <a:ext cx="2286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4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63376" y="136755"/>
            <a:ext cx="10969942" cy="727979"/>
          </a:xfrm>
        </p:spPr>
        <p:txBody>
          <a:bodyPr>
            <a:normAutofit fontScale="90000"/>
          </a:bodyPr>
          <a:lstStyle/>
          <a:p>
            <a:r>
              <a:rPr lang="en-US" dirty="0"/>
              <a:t>Educational Programming-NJSLS &amp; STSD Instructional Programs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5507" y="1013924"/>
          <a:ext cx="11477810" cy="5835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8905">
                  <a:extLst>
                    <a:ext uri="{9D8B030D-6E8A-4147-A177-3AD203B41FA5}">
                      <a16:colId xmlns:a16="http://schemas.microsoft.com/office/drawing/2014/main" val="3946576438"/>
                    </a:ext>
                  </a:extLst>
                </a:gridCol>
                <a:gridCol w="5738905">
                  <a:extLst>
                    <a:ext uri="{9D8B030D-6E8A-4147-A177-3AD203B41FA5}">
                      <a16:colId xmlns:a16="http://schemas.microsoft.com/office/drawing/2014/main" val="951188595"/>
                    </a:ext>
                  </a:extLst>
                </a:gridCol>
              </a:tblGrid>
              <a:tr h="585291">
                <a:tc>
                  <a:txBody>
                    <a:bodyPr/>
                    <a:lstStyle/>
                    <a:p>
                      <a:r>
                        <a:rPr lang="en-US" sz="1800" dirty="0"/>
                        <a:t>New Jersey Student Learning Standards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Woodland Instructional Programs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51112596"/>
                  </a:ext>
                </a:extLst>
              </a:tr>
              <a:tr h="578969">
                <a:tc>
                  <a:txBody>
                    <a:bodyPr/>
                    <a:lstStyle/>
                    <a:p>
                      <a:r>
                        <a:rPr lang="en-US" sz="1600" dirty="0"/>
                        <a:t>Visual and Performing Arts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Music-General</a:t>
                      </a:r>
                      <a:r>
                        <a:rPr lang="en-US" sz="1600" baseline="0" dirty="0"/>
                        <a:t>, Instrumental, Choral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98103096"/>
                  </a:ext>
                </a:extLst>
              </a:tr>
              <a:tr h="578969">
                <a:tc>
                  <a:txBody>
                    <a:bodyPr/>
                    <a:lstStyle/>
                    <a:p>
                      <a:r>
                        <a:rPr lang="en-US" sz="1600" dirty="0"/>
                        <a:t>Comprehensive</a:t>
                      </a:r>
                      <a:r>
                        <a:rPr lang="en-US" sz="1600" baseline="0" dirty="0"/>
                        <a:t> Health &amp; Physical Education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Physical</a:t>
                      </a:r>
                      <a:r>
                        <a:rPr lang="en-US" sz="1600" baseline="0" dirty="0"/>
                        <a:t> Education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05922032"/>
                  </a:ext>
                </a:extLst>
              </a:tr>
              <a:tr h="822746">
                <a:tc>
                  <a:txBody>
                    <a:bodyPr/>
                    <a:lstStyle/>
                    <a:p>
                      <a:r>
                        <a:rPr lang="en-US" sz="1600" dirty="0"/>
                        <a:t>English</a:t>
                      </a:r>
                      <a:r>
                        <a:rPr lang="en-US" sz="1600" baseline="0" dirty="0"/>
                        <a:t> Language Arts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Fundations</a:t>
                      </a: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Middle School Comprehensive</a:t>
                      </a:r>
                      <a:r>
                        <a:rPr lang="en-US" sz="1600" baseline="0" dirty="0"/>
                        <a:t> Reading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/>
                        <a:t>Readers and Writer’s Workshop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150582402"/>
                  </a:ext>
                </a:extLst>
              </a:tr>
              <a:tr h="342580">
                <a:tc>
                  <a:txBody>
                    <a:bodyPr/>
                    <a:lstStyle/>
                    <a:p>
                      <a:r>
                        <a:rPr lang="en-US" sz="1600" dirty="0"/>
                        <a:t>Mathematics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Mathematics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86295786"/>
                  </a:ext>
                </a:extLst>
              </a:tr>
              <a:tr h="350891">
                <a:tc>
                  <a:txBody>
                    <a:bodyPr/>
                    <a:lstStyle/>
                    <a:p>
                      <a:r>
                        <a:rPr lang="en-US" sz="1600" dirty="0"/>
                        <a:t>Science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Science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464868021"/>
                  </a:ext>
                </a:extLst>
              </a:tr>
              <a:tr h="350891">
                <a:tc>
                  <a:txBody>
                    <a:bodyPr/>
                    <a:lstStyle/>
                    <a:p>
                      <a:r>
                        <a:rPr lang="en-US" sz="1600" dirty="0"/>
                        <a:t>Social Studies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Social Studies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686739045"/>
                  </a:ext>
                </a:extLst>
              </a:tr>
              <a:tr h="335193">
                <a:tc>
                  <a:txBody>
                    <a:bodyPr/>
                    <a:lstStyle/>
                    <a:p>
                      <a:r>
                        <a:rPr lang="en-US" sz="1600" dirty="0"/>
                        <a:t>World Language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Spanish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765868506"/>
                  </a:ext>
                </a:extLst>
              </a:tr>
              <a:tr h="822746">
                <a:tc>
                  <a:txBody>
                    <a:bodyPr/>
                    <a:lstStyle/>
                    <a:p>
                      <a:r>
                        <a:rPr lang="en-US" sz="1600" dirty="0"/>
                        <a:t>Technology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Enrichment periods (Intro. To computers, Into. To typing, and STEM)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Integrated in all subjects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236609394"/>
                  </a:ext>
                </a:extLst>
              </a:tr>
              <a:tr h="1066522">
                <a:tc>
                  <a:txBody>
                    <a:bodyPr/>
                    <a:lstStyle/>
                    <a:p>
                      <a:r>
                        <a:rPr lang="en-US" sz="1600" dirty="0"/>
                        <a:t>21</a:t>
                      </a:r>
                      <a:r>
                        <a:rPr lang="en-US" sz="1600" baseline="30000" dirty="0"/>
                        <a:t>st</a:t>
                      </a:r>
                      <a:r>
                        <a:rPr lang="en-US" sz="1600" dirty="0"/>
                        <a:t> Century Life and Careers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Enrichment periods (Career studies, Financial Literacy, and STEM)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Integrated in core subjects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Second Steps</a:t>
                      </a:r>
                      <a:r>
                        <a:rPr lang="en-US" sz="1600" baseline="0" dirty="0"/>
                        <a:t> character education program</a:t>
                      </a:r>
                      <a:endParaRPr lang="en-US" sz="16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741530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38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115" y="296380"/>
            <a:ext cx="9903418" cy="976063"/>
          </a:xfrm>
        </p:spPr>
        <p:txBody>
          <a:bodyPr/>
          <a:lstStyle/>
          <a:p>
            <a:r>
              <a:rPr lang="en-US" dirty="0"/>
              <a:t>Special Education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890" y="2085459"/>
            <a:ext cx="9903418" cy="3123387"/>
          </a:xfrm>
        </p:spPr>
        <p:txBody>
          <a:bodyPr>
            <a:noAutofit/>
          </a:bodyPr>
          <a:lstStyle/>
          <a:p>
            <a:r>
              <a:rPr lang="en-US" sz="2399" dirty="0"/>
              <a:t>In-Class Support (Co-Teach)</a:t>
            </a:r>
          </a:p>
          <a:p>
            <a:r>
              <a:rPr lang="en-US" sz="2399" dirty="0"/>
              <a:t>Pull Out Replacement </a:t>
            </a:r>
          </a:p>
          <a:p>
            <a:r>
              <a:rPr lang="en-US" sz="2399" dirty="0"/>
              <a:t>Self Contained – Multiply Disabled</a:t>
            </a:r>
          </a:p>
          <a:p>
            <a:r>
              <a:rPr lang="en-US" sz="2399" dirty="0"/>
              <a:t>One-on-One RBT Support</a:t>
            </a:r>
          </a:p>
          <a:p>
            <a:r>
              <a:rPr lang="en-US" sz="2399" dirty="0"/>
              <a:t>Speech, Occupational Therapy, Physical Therapy</a:t>
            </a:r>
          </a:p>
          <a:p>
            <a:r>
              <a:rPr lang="en-US" sz="2399" dirty="0"/>
              <a:t>Social Skills/Counseling Services</a:t>
            </a:r>
          </a:p>
          <a:p>
            <a:r>
              <a:rPr lang="en-US" sz="2399" dirty="0"/>
              <a:t>Behavior Support </a:t>
            </a:r>
          </a:p>
          <a:p>
            <a:r>
              <a:rPr lang="en-US" sz="2399" dirty="0"/>
              <a:t>Extended School Year Services </a:t>
            </a:r>
          </a:p>
        </p:txBody>
      </p:sp>
      <p:pic>
        <p:nvPicPr>
          <p:cNvPr id="5" name="Picture 4" descr="A group of children posing for a picture&#10;&#10;Description automatically generated with low confidence">
            <a:extLst>
              <a:ext uri="{FF2B5EF4-FFF2-40B4-BE49-F238E27FC236}">
                <a16:creationId xmlns:a16="http://schemas.microsoft.com/office/drawing/2014/main" id="{2D698BC2-018E-2BC1-F35A-93D38F987A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65812" y="1272443"/>
            <a:ext cx="5715000" cy="55199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F81892-8448-6EEA-9772-CFC04AEF5691}"/>
              </a:ext>
            </a:extLst>
          </p:cNvPr>
          <p:cNvSpPr txBox="1"/>
          <p:nvPr/>
        </p:nvSpPr>
        <p:spPr>
          <a:xfrm>
            <a:off x="5865812" y="5381988"/>
            <a:ext cx="571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spanish4kiddos.com/special-needs-education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86110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381000"/>
            <a:ext cx="9903418" cy="854444"/>
          </a:xfrm>
        </p:spPr>
        <p:txBody>
          <a:bodyPr>
            <a:normAutofit fontScale="90000"/>
          </a:bodyPr>
          <a:lstStyle/>
          <a:p>
            <a:r>
              <a:rPr lang="en-US" dirty="0"/>
              <a:t>Summer and beyond the school </a:t>
            </a:r>
            <a:br>
              <a:rPr lang="en-US" dirty="0"/>
            </a:br>
            <a:r>
              <a:rPr lang="en-US" dirty="0"/>
              <a:t>Day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094750"/>
            <a:ext cx="9903418" cy="553465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3600" dirty="0"/>
              <a:t>Chess club</a:t>
            </a:r>
          </a:p>
          <a:p>
            <a:r>
              <a:rPr lang="en-US" sz="3600" dirty="0"/>
              <a:t>Soccer shots Club</a:t>
            </a:r>
          </a:p>
          <a:p>
            <a:r>
              <a:rPr lang="en-US" sz="3600" dirty="0"/>
              <a:t>Creative Writing Club</a:t>
            </a:r>
          </a:p>
          <a:p>
            <a:r>
              <a:rPr lang="en-US" sz="3600" dirty="0"/>
              <a:t>Music Club</a:t>
            </a:r>
          </a:p>
          <a:p>
            <a:r>
              <a:rPr lang="en-US" sz="3600" dirty="0"/>
              <a:t>Board Games/Strategy Club</a:t>
            </a:r>
          </a:p>
          <a:p>
            <a:r>
              <a:rPr lang="en-US" sz="3600" dirty="0"/>
              <a:t>Pe club</a:t>
            </a:r>
          </a:p>
          <a:p>
            <a:r>
              <a:rPr lang="en-US" sz="3600" dirty="0"/>
              <a:t>Extended School Year 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endParaRPr lang="en-US" sz="2399" dirty="0"/>
          </a:p>
          <a:p>
            <a:r>
              <a:rPr lang="en-US" sz="2399" dirty="0"/>
              <a:t>Funding through Grants and general fund</a:t>
            </a:r>
          </a:p>
          <a:p>
            <a:pPr marL="0" indent="0">
              <a:buNone/>
            </a:pPr>
            <a:endParaRPr lang="en-US" sz="2399" dirty="0"/>
          </a:p>
          <a:p>
            <a:endParaRPr lang="en-US" dirty="0"/>
          </a:p>
        </p:txBody>
      </p:sp>
      <p:pic>
        <p:nvPicPr>
          <p:cNvPr id="10" name="Picture 9" descr="A picture containing text, grass, outdoor, person&#10;&#10;Description automatically generated">
            <a:extLst>
              <a:ext uri="{FF2B5EF4-FFF2-40B4-BE49-F238E27FC236}">
                <a16:creationId xmlns:a16="http://schemas.microsoft.com/office/drawing/2014/main" id="{050829EE-2179-DB8E-2346-FA3A12A7E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29880" y="1676400"/>
            <a:ext cx="4933950" cy="32956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B072C1E-E3CD-300C-9FA6-7359FD02212D}"/>
              </a:ext>
            </a:extLst>
          </p:cNvPr>
          <p:cNvSpPr txBox="1"/>
          <p:nvPr/>
        </p:nvSpPr>
        <p:spPr>
          <a:xfrm>
            <a:off x="5729880" y="4972050"/>
            <a:ext cx="49339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dulearning2.blogspot.com/2015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27538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292" y="520904"/>
            <a:ext cx="9978083" cy="588665"/>
          </a:xfrm>
        </p:spPr>
        <p:txBody>
          <a:bodyPr>
            <a:normAutofit fontScale="90000"/>
          </a:bodyPr>
          <a:lstStyle/>
          <a:p>
            <a:r>
              <a:rPr lang="en-US" dirty="0"/>
              <a:t>Woodland Shared Services = SAVINGS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612" y="1829215"/>
            <a:ext cx="9979600" cy="5772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934391"/>
              </p:ext>
            </p:extLst>
          </p:nvPr>
        </p:nvGraphicFramePr>
        <p:xfrm>
          <a:off x="841293" y="1484104"/>
          <a:ext cx="10055918" cy="44063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027959">
                  <a:extLst>
                    <a:ext uri="{9D8B030D-6E8A-4147-A177-3AD203B41FA5}">
                      <a16:colId xmlns:a16="http://schemas.microsoft.com/office/drawing/2014/main" val="477422030"/>
                    </a:ext>
                  </a:extLst>
                </a:gridCol>
                <a:gridCol w="5027959">
                  <a:extLst>
                    <a:ext uri="{9D8B030D-6E8A-4147-A177-3AD203B41FA5}">
                      <a16:colId xmlns:a16="http://schemas.microsoft.com/office/drawing/2014/main" val="963058960"/>
                    </a:ext>
                  </a:extLst>
                </a:gridCol>
              </a:tblGrid>
              <a:tr h="700857">
                <a:tc>
                  <a:txBody>
                    <a:bodyPr/>
                    <a:lstStyle/>
                    <a:p>
                      <a:r>
                        <a:rPr lang="en-US" sz="2000" b="0" dirty="0"/>
                        <a:t>Burlington County ESU-educational</a:t>
                      </a:r>
                      <a:r>
                        <a:rPr lang="en-US" sz="2000" b="0" baseline="0" dirty="0"/>
                        <a:t> and transportation services</a:t>
                      </a:r>
                      <a:endParaRPr lang="en-US" sz="2000" b="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0" dirty="0"/>
                        <a:t>SHIF – School Health Insurance Fund, pool of districts purchase health insurance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61788571"/>
                  </a:ext>
                </a:extLst>
              </a:tr>
              <a:tr h="402243">
                <a:tc>
                  <a:txBody>
                    <a:bodyPr/>
                    <a:lstStyle/>
                    <a:p>
                      <a:r>
                        <a:rPr lang="en-US" sz="2000" dirty="0"/>
                        <a:t>Lenape – transportation</a:t>
                      </a:r>
                      <a:r>
                        <a:rPr lang="en-US" sz="2000" baseline="0" dirty="0"/>
                        <a:t> services</a:t>
                      </a:r>
                      <a:endParaRPr lang="en-US" sz="20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Burlington</a:t>
                      </a:r>
                      <a:r>
                        <a:rPr lang="en-US" sz="2000" baseline="0" dirty="0"/>
                        <a:t> County – recycling</a:t>
                      </a:r>
                      <a:endParaRPr lang="en-US" sz="20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44787055"/>
                  </a:ext>
                </a:extLst>
              </a:tr>
              <a:tr h="700857">
                <a:tc>
                  <a:txBody>
                    <a:bodyPr/>
                    <a:lstStyle/>
                    <a:p>
                      <a:r>
                        <a:rPr lang="en-US" sz="2000" dirty="0"/>
                        <a:t>Burlington County ESU-special</a:t>
                      </a:r>
                      <a:r>
                        <a:rPr lang="en-US" sz="2000" baseline="0" dirty="0"/>
                        <a:t> education services</a:t>
                      </a:r>
                      <a:endParaRPr lang="en-US" sz="20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003471787"/>
                  </a:ext>
                </a:extLst>
              </a:tr>
              <a:tr h="402243">
                <a:tc>
                  <a:txBody>
                    <a:bodyPr/>
                    <a:lstStyle/>
                    <a:p>
                      <a:r>
                        <a:rPr lang="en-US" sz="2000" dirty="0"/>
                        <a:t>Lenape Regional – trash, banking services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Woodland Township – grass</a:t>
                      </a:r>
                      <a:r>
                        <a:rPr lang="en-US" sz="2000" baseline="0" dirty="0"/>
                        <a:t> cutting</a:t>
                      </a:r>
                      <a:endParaRPr lang="en-US" sz="20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229719888"/>
                  </a:ext>
                </a:extLst>
              </a:tr>
              <a:tr h="700857">
                <a:tc>
                  <a:txBody>
                    <a:bodyPr/>
                    <a:lstStyle/>
                    <a:p>
                      <a:r>
                        <a:rPr lang="en-US" sz="2000" dirty="0"/>
                        <a:t>BCIPJIF-pool of districts purchase school insurance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State of NJ – purchasing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340391195"/>
                  </a:ext>
                </a:extLst>
              </a:tr>
              <a:tr h="402243">
                <a:tc>
                  <a:txBody>
                    <a:bodyPr/>
                    <a:lstStyle/>
                    <a:p>
                      <a:r>
                        <a:rPr lang="en-US" sz="2000" dirty="0"/>
                        <a:t>Educational Serv.</a:t>
                      </a:r>
                      <a:r>
                        <a:rPr lang="en-US" sz="2000" baseline="0" dirty="0"/>
                        <a:t> Comm. – purchasing</a:t>
                      </a:r>
                      <a:endParaRPr lang="en-US" sz="20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Hunterdon</a:t>
                      </a:r>
                      <a:r>
                        <a:rPr lang="en-US" sz="2000" baseline="0" dirty="0"/>
                        <a:t> County Co-op- purchasing</a:t>
                      </a:r>
                      <a:endParaRPr lang="en-US" sz="20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66483278"/>
                  </a:ext>
                </a:extLst>
              </a:tr>
              <a:tr h="402243">
                <a:tc>
                  <a:txBody>
                    <a:bodyPr/>
                    <a:lstStyle/>
                    <a:p>
                      <a:r>
                        <a:rPr lang="en-US" sz="2000" dirty="0"/>
                        <a:t>Shamong BOE –  Administration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Lenape- staff/curriculum</a:t>
                      </a:r>
                      <a:r>
                        <a:rPr lang="en-US" sz="2000" baseline="0" dirty="0"/>
                        <a:t> development</a:t>
                      </a:r>
                      <a:endParaRPr lang="en-US" sz="20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4182084667"/>
                  </a:ext>
                </a:extLst>
              </a:tr>
              <a:tr h="69428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726967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71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92162"/>
          </a:xfrm>
        </p:spPr>
        <p:txBody>
          <a:bodyPr/>
          <a:lstStyle/>
          <a:p>
            <a:r>
              <a:rPr lang="en-US" dirty="0"/>
              <a:t>2023-2024 preliminary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600200"/>
            <a:ext cx="11201400" cy="51816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Anticipate State Aide Reduction   $100,000 – actual $62,226 </a:t>
            </a:r>
            <a:r>
              <a:rPr lang="en-US" sz="2800" dirty="0">
                <a:solidFill>
                  <a:srgbClr val="7030A0"/>
                </a:solidFill>
              </a:rPr>
              <a:t>with Stabilization Aid (+41,069) cut is $21,157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Budgets are held to a 2% tax levy cap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Biggest drivers: salary, health benefits, special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Excess Surplus used and proposed for the 23-24 budget  </a:t>
            </a:r>
          </a:p>
          <a:p>
            <a:pPr marL="514350" lvl="1" indent="-285750"/>
            <a:r>
              <a:rPr lang="en-US" sz="2800" dirty="0"/>
              <a:t>2023-2024	$194,275 – proposed + $48,850 (Addl. Ex Aid)</a:t>
            </a:r>
          </a:p>
          <a:p>
            <a:pPr lvl="1"/>
            <a:r>
              <a:rPr lang="en-US" sz="2800" dirty="0"/>
              <a:t>2022-2023	$70,000 </a:t>
            </a:r>
          </a:p>
          <a:p>
            <a:pPr lvl="1"/>
            <a:r>
              <a:rPr lang="en-US" sz="2800" dirty="0"/>
              <a:t>2021-2022	$20,000</a:t>
            </a:r>
          </a:p>
          <a:p>
            <a:pPr marL="4572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04" y="953969"/>
            <a:ext cx="10682634" cy="85745"/>
          </a:xfrm>
        </p:spPr>
        <p:txBody>
          <a:bodyPr>
            <a:noAutofit/>
          </a:bodyPr>
          <a:lstStyle/>
          <a:p>
            <a:r>
              <a:rPr lang="en-US" sz="3199" dirty="0"/>
              <a:t>General Fund Revenue Comparison, Current vs. Proposed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258513"/>
              </p:ext>
            </p:extLst>
          </p:nvPr>
        </p:nvGraphicFramePr>
        <p:xfrm>
          <a:off x="400012" y="1592420"/>
          <a:ext cx="11361725" cy="486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396">
                  <a:extLst>
                    <a:ext uri="{9D8B030D-6E8A-4147-A177-3AD203B41FA5}">
                      <a16:colId xmlns:a16="http://schemas.microsoft.com/office/drawing/2014/main" val="3473515706"/>
                    </a:ext>
                  </a:extLst>
                </a:gridCol>
                <a:gridCol w="1691725">
                  <a:extLst>
                    <a:ext uri="{9D8B030D-6E8A-4147-A177-3AD203B41FA5}">
                      <a16:colId xmlns:a16="http://schemas.microsoft.com/office/drawing/2014/main" val="2824273878"/>
                    </a:ext>
                  </a:extLst>
                </a:gridCol>
                <a:gridCol w="1697252">
                  <a:extLst>
                    <a:ext uri="{9D8B030D-6E8A-4147-A177-3AD203B41FA5}">
                      <a16:colId xmlns:a16="http://schemas.microsoft.com/office/drawing/2014/main" val="299150931"/>
                    </a:ext>
                  </a:extLst>
                </a:gridCol>
                <a:gridCol w="1854443">
                  <a:extLst>
                    <a:ext uri="{9D8B030D-6E8A-4147-A177-3AD203B41FA5}">
                      <a16:colId xmlns:a16="http://schemas.microsoft.com/office/drawing/2014/main" val="492259954"/>
                    </a:ext>
                  </a:extLst>
                </a:gridCol>
                <a:gridCol w="1810909">
                  <a:extLst>
                    <a:ext uri="{9D8B030D-6E8A-4147-A177-3AD203B41FA5}">
                      <a16:colId xmlns:a16="http://schemas.microsoft.com/office/drawing/2014/main" val="1953197902"/>
                    </a:ext>
                  </a:extLst>
                </a:gridCol>
              </a:tblGrid>
              <a:tr h="91416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General Fund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Approved Budget </a:t>
                      </a:r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2022-2023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Proposed Budget 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2023-2024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Incr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/(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Decr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063764466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Miscellaneous Local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$8,200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2.50%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156768816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Budget Fund Balance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$73,541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$243,125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$169,587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230.60%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424852613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State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$596,248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$575,091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($21,157)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-3.55%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540636915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Extraordinary Aid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$25,000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$25,000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635352515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Other Funding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2167071242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Local Tax Levy-General</a:t>
                      </a:r>
                      <a:r>
                        <a:rPr lang="en-US" sz="1800" baseline="0" dirty="0"/>
                        <a:t> Fund</a:t>
                      </a:r>
                      <a:endParaRPr lang="en-US" sz="1800" dirty="0"/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$2,180,372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$2,223,979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$43,607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3018557814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Additional</a:t>
                      </a:r>
                      <a:r>
                        <a:rPr lang="en-US" sz="1800" baseline="0" dirty="0"/>
                        <a:t> Funding (Reserve &amp; Transfer)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$0.00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0.00%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814623401"/>
                  </a:ext>
                </a:extLst>
              </a:tr>
              <a:tr h="493785">
                <a:tc>
                  <a:txBody>
                    <a:bodyPr/>
                    <a:lstStyle/>
                    <a:p>
                      <a:r>
                        <a:rPr lang="en-US" sz="1800" dirty="0"/>
                        <a:t>Total Revenue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$2,858,161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$3,075,395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$217,234</a:t>
                      </a:r>
                    </a:p>
                  </a:txBody>
                  <a:tcPr marL="91416" marR="91416" marT="45708" marB="4570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7.60%</a:t>
                      </a:r>
                    </a:p>
                  </a:txBody>
                  <a:tcPr marL="91416" marR="91416" marT="45708" marB="45708"/>
                </a:tc>
                <a:extLst>
                  <a:ext uri="{0D108BD9-81ED-4DB2-BD59-A6C34878D82A}">
                    <a16:rowId xmlns:a16="http://schemas.microsoft.com/office/drawing/2014/main" val="1871115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23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te histo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ate history report presentation.potx" id="{CE65B12B-E5CF-4B7F-891B-BF19DA46421A}" vid="{73D5F891-C0F2-461A-8D6B-932929F672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State history report presentation</Template>
  <TotalTime>1103</TotalTime>
  <Words>1263</Words>
  <Application>Microsoft Office PowerPoint</Application>
  <PresentationFormat>Custom</PresentationFormat>
  <Paragraphs>404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State history report presentation</vt:lpstr>
      <vt:lpstr>woodland township    budget presentation 2023-2024</vt:lpstr>
      <vt:lpstr>2023-2024 budget development dates</vt:lpstr>
      <vt:lpstr>Where Are We In Our Budget Planning?</vt:lpstr>
      <vt:lpstr>Educational Programming-NJSLS &amp; STSD Instructional Programs</vt:lpstr>
      <vt:lpstr>Special Education Programming</vt:lpstr>
      <vt:lpstr>Summer and beyond the school  Day focus</vt:lpstr>
      <vt:lpstr>Woodland Shared Services = SAVINGS</vt:lpstr>
      <vt:lpstr>2023-2024 preliminary budget</vt:lpstr>
      <vt:lpstr>General Fund Revenue Comparison, Current vs. Proposed</vt:lpstr>
      <vt:lpstr>Where the money comes from…Revenues $3 Million</vt:lpstr>
      <vt:lpstr>General Fund Appropriations Comparison, Current vs. Proposed</vt:lpstr>
      <vt:lpstr>Where the money goes…Expenditures $3 Million</vt:lpstr>
      <vt:lpstr>State aid reduction</vt:lpstr>
      <vt:lpstr>A General Fund Tax Levy History </vt:lpstr>
      <vt:lpstr>Woodland township preliminary district tax calculation</vt:lpstr>
      <vt:lpstr>Thank You. Questions??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Shamong township    budget presentation 2023-2024</dc:title>
  <dc:creator>Archer, Laura</dc:creator>
  <cp:lastModifiedBy>Archer, Laura</cp:lastModifiedBy>
  <cp:revision>45</cp:revision>
  <cp:lastPrinted>2022-12-12T16:25:39Z</cp:lastPrinted>
  <dcterms:created xsi:type="dcterms:W3CDTF">2022-11-28T19:52:21Z</dcterms:created>
  <dcterms:modified xsi:type="dcterms:W3CDTF">2023-04-20T18:25:54Z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