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2" r:id="rId3"/>
    <p:sldId id="277" r:id="rId4"/>
    <p:sldId id="261" r:id="rId5"/>
    <p:sldId id="285" r:id="rId6"/>
    <p:sldId id="284" r:id="rId7"/>
    <p:sldId id="282" r:id="rId8"/>
    <p:sldId id="283" r:id="rId9"/>
    <p:sldId id="303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83E6E3-FA7D-4D7B-A595-EF9225AFEA8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>
      <p:cViewPr varScale="1">
        <p:scale>
          <a:sx n="114" d="100"/>
          <a:sy n="114" d="100"/>
        </p:scale>
        <p:origin x="300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1/20/2023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1/20/2023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8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77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63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When conducting research, it is easy to go to one source: Wikipedia.  However, you need to include a variety of sources in your research. Consider the following sources: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Who can I interview to get more information on the topic?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Is the topic current and will it be relevant to my audience?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What articles, blogs, and magazines may have something related to my topic?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Is there a YouTube video on the topic? If so, what is it about?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What images can I find related to the topic?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49E9A-41F7-4779-A581-48A7C374A22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728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460" y="0"/>
            <a:ext cx="1218895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map" descr="Map of North America"/>
          <p:cNvSpPr>
            <a:spLocks noEditPoints="1"/>
          </p:cNvSpPr>
          <p:nvPr/>
        </p:nvSpPr>
        <p:spPr bwMode="auto">
          <a:xfrm>
            <a:off x="4473575" y="3175"/>
            <a:ext cx="7715250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922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65A1-D08F-4163-A48F-574F5A8B08BB}" type="datetime1">
              <a:rPr lang="en-US" smtClean="0"/>
              <a:t>1/20/2023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5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BD15-6169-4F5B-A109-A869ED88167E}" type="datetime1">
              <a:rPr lang="en-US" smtClean="0"/>
              <a:t>1/20/2023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8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E6EE-E4C7-4C54-AA33-D24FC6441998}" type="datetime1">
              <a:rPr lang="en-US" smtClean="0"/>
              <a:t>1/20/2023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5AF-672B-488A-881E-6E27F6156EAB}" type="datetime1">
              <a:rPr lang="en-US" smtClean="0"/>
              <a:t>1/20/2023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2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4940-7F04-44EE-9ED5-BEC598359599}" type="datetime1">
              <a:rPr lang="en-US" smtClean="0"/>
              <a:t>1/20/2023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4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528F-0F96-4C65-B8AF-D2A1168FCCB5}" type="datetime1">
              <a:rPr lang="en-US" smtClean="0"/>
              <a:t>1/20/2023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5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FCA8-949B-4C4B-88E3-D1A67566DDFC}" type="datetime1">
              <a:rPr lang="en-US" smtClean="0"/>
              <a:t>1/20/2023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3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A00-3225-4FE5-8887-17546E635ED0}" type="datetime1">
              <a:rPr lang="en-US" smtClean="0"/>
              <a:t>1/20/2023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8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32004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038600"/>
            <a:ext cx="3886200" cy="21336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F72E-C84C-4385-A47E-E3DFFC7623FA}" type="datetime1">
              <a:rPr lang="en-US" smtClean="0"/>
              <a:t>1/20/2023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32004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038601"/>
            <a:ext cx="3886200" cy="21336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B2C8-FED9-4752-B8D0-935D959144BB}" type="datetime1">
              <a:rPr lang="en-US" smtClean="0"/>
              <a:t>1/20/2023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50B4CC2D-5841-49B5-B101-95A01E3776A5}" type="datetime1">
              <a:rPr lang="en-US" smtClean="0"/>
              <a:t>1/20/2023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6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heswirlworld.com/2013/01/09/reaching-the-goal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archer@woodlandboe.org" TargetMode="External"/><Relationship Id="rId2" Type="http://schemas.openxmlformats.org/officeDocument/2006/relationships/hyperlink" Target="http://www.woodlandboe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reativecommons.org/licenses/by/3.0/" TargetMode="External"/><Relationship Id="rId5" Type="http://schemas.openxmlformats.org/officeDocument/2006/relationships/hyperlink" Target="http://flickr.com/photos/xurble/376588066" TargetMode="Externa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woodland township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budget presentation 2023-2024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#2</a:t>
            </a:r>
            <a:br>
              <a:rPr lang="en-US" dirty="0"/>
            </a:br>
            <a:r>
              <a:rPr lang="en-US" dirty="0"/>
              <a:t>January 23, 2023</a:t>
            </a:r>
          </a:p>
        </p:txBody>
      </p:sp>
    </p:spTree>
    <p:extLst>
      <p:ext uri="{BB962C8B-B14F-4D97-AF65-F5344CB8AC3E}">
        <p14:creationId xmlns:p14="http://schemas.microsoft.com/office/powerpoint/2010/main" val="18138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92162"/>
          </a:xfrm>
        </p:spPr>
        <p:txBody>
          <a:bodyPr/>
          <a:lstStyle/>
          <a:p>
            <a:r>
              <a:rPr lang="en-US" dirty="0"/>
              <a:t>2023-2024 budget development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986" y="1257300"/>
            <a:ext cx="10134602" cy="4343400"/>
          </a:xfrm>
        </p:spPr>
        <p:txBody>
          <a:bodyPr/>
          <a:lstStyle/>
          <a:p>
            <a:pPr marL="45720" lvl="0" indent="0">
              <a:buNone/>
            </a:pPr>
            <a:r>
              <a:rPr lang="en-US" dirty="0"/>
              <a:t>Public Board of Education Budget Discussions</a:t>
            </a:r>
          </a:p>
          <a:p>
            <a:pPr marL="45720" lv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2D5370-5D00-915B-D29F-A589A6CC0F0C}"/>
              </a:ext>
            </a:extLst>
          </p:cNvPr>
          <p:cNvSpPr txBox="1"/>
          <p:nvPr/>
        </p:nvSpPr>
        <p:spPr>
          <a:xfrm>
            <a:off x="493986" y="2060028"/>
            <a:ext cx="1108682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Dates				Time					Location</a:t>
            </a:r>
          </a:p>
          <a:p>
            <a:endParaRPr lang="en-US" b="1" u="sng" dirty="0"/>
          </a:p>
          <a:p>
            <a:r>
              <a:rPr lang="en-US" dirty="0"/>
              <a:t>December 14, 2022			6:30pm					Multi-Purpose Room</a:t>
            </a:r>
          </a:p>
          <a:p>
            <a:endParaRPr lang="en-US" dirty="0"/>
          </a:p>
          <a:p>
            <a:r>
              <a:rPr lang="en-US" dirty="0"/>
              <a:t>January 23, 2023			6:30pm*					Multi-Purpose Room</a:t>
            </a:r>
          </a:p>
          <a:p>
            <a:endParaRPr lang="en-US" dirty="0"/>
          </a:p>
          <a:p>
            <a:r>
              <a:rPr lang="en-US" dirty="0"/>
              <a:t>February 27, 2023			6:30pm*					Multi-Purpose Room</a:t>
            </a:r>
          </a:p>
          <a:p>
            <a:endParaRPr lang="en-US" dirty="0"/>
          </a:p>
          <a:p>
            <a:r>
              <a:rPr lang="en-US" dirty="0"/>
              <a:t>Mach 13, 2023			6:30pm**				Multi-Purpose Room</a:t>
            </a:r>
          </a:p>
          <a:p>
            <a:endParaRPr lang="en-US" dirty="0"/>
          </a:p>
          <a:p>
            <a:r>
              <a:rPr lang="en-US" dirty="0"/>
              <a:t>April 24, 2023			6:30pm***				Multi-Purpose Room</a:t>
            </a:r>
          </a:p>
          <a:p>
            <a:endParaRPr lang="en-US" dirty="0"/>
          </a:p>
          <a:p>
            <a:r>
              <a:rPr lang="en-US" sz="1600" dirty="0"/>
              <a:t>    *Tentative (approval of calendar at re-organization meeting) </a:t>
            </a:r>
          </a:p>
          <a:p>
            <a:r>
              <a:rPr lang="en-US" sz="1600" dirty="0"/>
              <a:t>  **Tentative Budget Hearing subject to change based upon State Aid release date</a:t>
            </a:r>
          </a:p>
          <a:p>
            <a:r>
              <a:rPr lang="en-US" sz="1600" dirty="0"/>
              <a:t>***Tentative Budget Public Hearing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7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5" y="253076"/>
            <a:ext cx="9903418" cy="861624"/>
          </a:xfrm>
        </p:spPr>
        <p:txBody>
          <a:bodyPr/>
          <a:lstStyle/>
          <a:p>
            <a:r>
              <a:rPr lang="en-US" dirty="0"/>
              <a:t>State aid reduction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233987"/>
              </p:ext>
            </p:extLst>
          </p:nvPr>
        </p:nvGraphicFramePr>
        <p:xfrm>
          <a:off x="1141115" y="1471958"/>
          <a:ext cx="9372788" cy="4427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6394">
                  <a:extLst>
                    <a:ext uri="{9D8B030D-6E8A-4147-A177-3AD203B41FA5}">
                      <a16:colId xmlns:a16="http://schemas.microsoft.com/office/drawing/2014/main" val="4145157654"/>
                    </a:ext>
                  </a:extLst>
                </a:gridCol>
                <a:gridCol w="4686394">
                  <a:extLst>
                    <a:ext uri="{9D8B030D-6E8A-4147-A177-3AD203B41FA5}">
                      <a16:colId xmlns:a16="http://schemas.microsoft.com/office/drawing/2014/main" val="2839717345"/>
                    </a:ext>
                  </a:extLst>
                </a:gridCol>
              </a:tblGrid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Budget</a:t>
                      </a:r>
                      <a:r>
                        <a:rPr lang="en-US" sz="1800" baseline="0" dirty="0"/>
                        <a:t> Year of Deduction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Reduction Amount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681994379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18/19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$23,353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068262889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19/20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$41,206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213768580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20/21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$12,478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23183807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21/22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$57,512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403493788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22/23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$192,794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394763132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23/24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$100,000* 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169693973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24/25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$14,448*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808659109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$441,791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98308505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19237" y="6075133"/>
            <a:ext cx="2679440" cy="36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99" dirty="0"/>
              <a:t>*Estimated</a:t>
            </a:r>
          </a:p>
        </p:txBody>
      </p:sp>
    </p:spTree>
    <p:extLst>
      <p:ext uri="{BB962C8B-B14F-4D97-AF65-F5344CB8AC3E}">
        <p14:creationId xmlns:p14="http://schemas.microsoft.com/office/powerpoint/2010/main" val="252068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92162"/>
          </a:xfrm>
        </p:spPr>
        <p:txBody>
          <a:bodyPr/>
          <a:lstStyle/>
          <a:p>
            <a:r>
              <a:rPr lang="en-US" dirty="0"/>
              <a:t>2023-2024 preliminary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1600200"/>
            <a:ext cx="11201400" cy="51816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Anticipate State Aide Reduction   $100,000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NJEHP (new state health benefit plan) effective 1/1/2021 &amp; Garden State Plan effective 1/1/2022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Additional cost to district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Excess Surplus used and proposed for the 23-24 budget  </a:t>
            </a:r>
          </a:p>
          <a:p>
            <a:pPr marL="514350" lvl="1" indent="-285750"/>
            <a:r>
              <a:rPr lang="en-US" sz="2800" dirty="0"/>
              <a:t>2023-2024	$194,275 - proposed</a:t>
            </a:r>
          </a:p>
          <a:p>
            <a:pPr lvl="1"/>
            <a:r>
              <a:rPr lang="en-US" sz="2800" dirty="0"/>
              <a:t>2022-2023	$70,000 </a:t>
            </a:r>
          </a:p>
          <a:p>
            <a:pPr lvl="1"/>
            <a:r>
              <a:rPr lang="en-US" sz="2800"/>
              <a:t>2021-2022	$20,000</a:t>
            </a:r>
            <a:endParaRPr lang="en-US" sz="2800" dirty="0"/>
          </a:p>
          <a:p>
            <a:pPr marL="4572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4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5" y="610334"/>
            <a:ext cx="9903418" cy="969565"/>
          </a:xfrm>
        </p:spPr>
        <p:txBody>
          <a:bodyPr/>
          <a:lstStyle/>
          <a:p>
            <a:r>
              <a:rPr lang="en-US" dirty="0"/>
              <a:t>Where Are We In Our Budget Planning?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826" y="1629993"/>
            <a:ext cx="9626125" cy="4721082"/>
          </a:xfrm>
        </p:spPr>
        <p:txBody>
          <a:bodyPr>
            <a:normAutofit/>
          </a:bodyPr>
          <a:lstStyle/>
          <a:p>
            <a:r>
              <a:rPr lang="en-US" sz="2399" dirty="0"/>
              <a:t>Administrative review of enrollment projections  </a:t>
            </a:r>
          </a:p>
          <a:p>
            <a:r>
              <a:rPr lang="en-US" sz="2399" dirty="0"/>
              <a:t>Administrative review of staffing needs</a:t>
            </a:r>
          </a:p>
          <a:p>
            <a:r>
              <a:rPr lang="en-US" sz="2399" dirty="0"/>
              <a:t>Administrative review of anticipated maintenance projects</a:t>
            </a:r>
          </a:p>
          <a:p>
            <a:r>
              <a:rPr lang="en-US" sz="2399" dirty="0"/>
              <a:t>Administrative budget reviews with Superintendent &amp; Director </a:t>
            </a:r>
          </a:p>
          <a:p>
            <a:r>
              <a:rPr lang="en-US" sz="2399" dirty="0"/>
              <a:t>Tax apportionment received from Lenape School District</a:t>
            </a:r>
          </a:p>
          <a:p>
            <a:r>
              <a:rPr lang="en-US" sz="2399" dirty="0"/>
              <a:t>State aid numbers received </a:t>
            </a:r>
          </a:p>
          <a:p>
            <a:r>
              <a:rPr lang="en-US" sz="2399" dirty="0"/>
              <a:t>Tentative budget hearing March 13, 2023</a:t>
            </a:r>
          </a:p>
          <a:p>
            <a:r>
              <a:rPr lang="en-US" sz="2399" dirty="0"/>
              <a:t>Budget public hearing April 24, 2023</a:t>
            </a:r>
          </a:p>
        </p:txBody>
      </p:sp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769CF43D-7F9B-33CB-505C-26F39CD072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70812" y="1752600"/>
            <a:ext cx="228600" cy="228600"/>
          </a:xfrm>
          <a:prstGeom prst="rect">
            <a:avLst/>
          </a:prstGeom>
        </p:spPr>
      </p:pic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29AAA512-E6EB-A7AD-08E6-61E3749A46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7812" y="2209800"/>
            <a:ext cx="228600" cy="228600"/>
          </a:xfrm>
          <a:prstGeom prst="rect">
            <a:avLst/>
          </a:prstGeom>
        </p:spPr>
      </p:pic>
      <p:pic>
        <p:nvPicPr>
          <p:cNvPr id="13" name="Graphic 12" descr="Checkmark with solid fill">
            <a:extLst>
              <a:ext uri="{FF2B5EF4-FFF2-40B4-BE49-F238E27FC236}">
                <a16:creationId xmlns:a16="http://schemas.microsoft.com/office/drawing/2014/main" id="{859545BB-852E-E9B5-5CC9-D482399A8F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90012" y="2688511"/>
            <a:ext cx="228600" cy="228600"/>
          </a:xfrm>
          <a:prstGeom prst="rect">
            <a:avLst/>
          </a:prstGeom>
        </p:spPr>
      </p:pic>
      <p:pic>
        <p:nvPicPr>
          <p:cNvPr id="14" name="Graphic 13" descr="Checkmark with solid fill">
            <a:extLst>
              <a:ext uri="{FF2B5EF4-FFF2-40B4-BE49-F238E27FC236}">
                <a16:creationId xmlns:a16="http://schemas.microsoft.com/office/drawing/2014/main" id="{E90C023F-78E8-8A46-E064-BA05A73C0A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47212" y="3200400"/>
            <a:ext cx="2286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64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D9B4E-C292-45AA-8116-562703040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618" y="217662"/>
            <a:ext cx="6760335" cy="772938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Franklin Gothic Book" panose="020B0503020102020204" pitchFamily="34" charset="0"/>
                <a:cs typeface="Segoe UI" panose="020B0502040204020203" pitchFamily="34" charset="0"/>
              </a:rPr>
              <a:t>Priorities of this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72FAC-EEE9-4F26-A784-BC07EACCB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12" y="1066800"/>
            <a:ext cx="8305800" cy="5573538"/>
          </a:xfrm>
        </p:spPr>
        <p:txBody>
          <a:bodyPr vert="horz" lIns="91416" tIns="45708" rIns="91416" bIns="45708" rtlCol="0" anchor="t">
            <a:normAutofit fontScale="85000" lnSpcReduction="20000"/>
          </a:bodyPr>
          <a:lstStyle/>
          <a:p>
            <a:r>
              <a:rPr lang="en-US" sz="2399" dirty="0"/>
              <a:t>Develop a fiscally responsible budget </a:t>
            </a:r>
          </a:p>
          <a:p>
            <a:r>
              <a:rPr lang="en-US" sz="2399" dirty="0"/>
              <a:t>Maintain </a:t>
            </a:r>
            <a:r>
              <a:rPr lang="en-US" sz="2399" b="1" u="sng" dirty="0"/>
              <a:t>all</a:t>
            </a:r>
            <a:r>
              <a:rPr lang="en-US" sz="2399" dirty="0"/>
              <a:t> student programs and services</a:t>
            </a:r>
          </a:p>
          <a:p>
            <a:r>
              <a:rPr lang="en-US" sz="2399" dirty="0"/>
              <a:t>Maintain </a:t>
            </a:r>
            <a:r>
              <a:rPr lang="en-US" sz="2399" b="1" u="sng" dirty="0"/>
              <a:t>all</a:t>
            </a:r>
            <a:r>
              <a:rPr lang="en-US" sz="2399" dirty="0"/>
              <a:t> Extra-Curricular Activities</a:t>
            </a:r>
          </a:p>
          <a:p>
            <a:pPr lvl="1"/>
            <a:r>
              <a:rPr lang="en-US" sz="1999" dirty="0"/>
              <a:t>Review Offerings</a:t>
            </a:r>
          </a:p>
          <a:p>
            <a:pPr lvl="1"/>
            <a:r>
              <a:rPr lang="en-US" sz="1999" dirty="0"/>
              <a:t>Contribution/Pay to Play</a:t>
            </a:r>
          </a:p>
          <a:p>
            <a:r>
              <a:rPr lang="en-US" sz="2399" dirty="0"/>
              <a:t>New curriculum material</a:t>
            </a:r>
          </a:p>
          <a:p>
            <a:pPr lvl="1"/>
            <a:r>
              <a:rPr lang="en-US" sz="1999" dirty="0"/>
              <a:t>Review K-5 ELA</a:t>
            </a:r>
          </a:p>
          <a:p>
            <a:r>
              <a:rPr lang="en-US" sz="2399" dirty="0"/>
              <a:t>Staff supply reduction-Flat</a:t>
            </a:r>
          </a:p>
          <a:p>
            <a:pPr lvl="1"/>
            <a:r>
              <a:rPr lang="en-US" sz="1999" dirty="0"/>
              <a:t>Departmental/Instructional </a:t>
            </a:r>
          </a:p>
          <a:p>
            <a:r>
              <a:rPr lang="en-US" sz="2399" dirty="0"/>
              <a:t>Ongoing staff professional development</a:t>
            </a:r>
          </a:p>
          <a:p>
            <a:pPr lvl="1"/>
            <a:r>
              <a:rPr lang="en-US" sz="1999" dirty="0"/>
              <a:t>Contractual obligations</a:t>
            </a:r>
          </a:p>
          <a:p>
            <a:pPr lvl="1"/>
            <a:r>
              <a:rPr lang="en-US" sz="1999" dirty="0"/>
              <a:t>Grant Funded</a:t>
            </a:r>
          </a:p>
          <a:p>
            <a:r>
              <a:rPr lang="en-US" sz="2399" dirty="0"/>
              <a:t>Technology replacement devices and improvements</a:t>
            </a:r>
          </a:p>
          <a:p>
            <a:pPr lvl="1"/>
            <a:r>
              <a:rPr lang="en-US" sz="1999" dirty="0"/>
              <a:t>Grant funded</a:t>
            </a:r>
          </a:p>
          <a:p>
            <a:r>
              <a:rPr lang="en-US" sz="2399" dirty="0"/>
              <a:t>Maintenance projects throughout district</a:t>
            </a:r>
          </a:p>
          <a:p>
            <a:pPr lvl="1"/>
            <a:r>
              <a:rPr lang="en-US" sz="1999" dirty="0"/>
              <a:t>As needed</a:t>
            </a:r>
          </a:p>
          <a:p>
            <a:pPr marL="274320" lvl="1" indent="0">
              <a:buNone/>
            </a:pPr>
            <a:endParaRPr lang="en-US" sz="1999" dirty="0"/>
          </a:p>
          <a:p>
            <a:pPr lvl="1"/>
            <a:endParaRPr lang="en-US" sz="1999" dirty="0"/>
          </a:p>
          <a:p>
            <a:endParaRPr lang="en-US" sz="2399" dirty="0"/>
          </a:p>
          <a:p>
            <a:endParaRPr lang="en-US" sz="1999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806D223-41F0-AD57-6FFF-01B63532B127}"/>
              </a:ext>
            </a:extLst>
          </p:cNvPr>
          <p:cNvCxnSpPr>
            <a:cxnSpLocks/>
          </p:cNvCxnSpPr>
          <p:nvPr/>
        </p:nvCxnSpPr>
        <p:spPr>
          <a:xfrm>
            <a:off x="5713412" y="1676400"/>
            <a:ext cx="990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726CAB2-C2AA-6C57-419B-F0B73B9CBF7F}"/>
              </a:ext>
            </a:extLst>
          </p:cNvPr>
          <p:cNvCxnSpPr>
            <a:cxnSpLocks/>
          </p:cNvCxnSpPr>
          <p:nvPr/>
        </p:nvCxnSpPr>
        <p:spPr>
          <a:xfrm>
            <a:off x="5256212" y="2143364"/>
            <a:ext cx="1371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Graphical user interface, application, website, Teams&#10;&#10;Description automatically generated">
            <a:extLst>
              <a:ext uri="{FF2B5EF4-FFF2-40B4-BE49-F238E27FC236}">
                <a16:creationId xmlns:a16="http://schemas.microsoft.com/office/drawing/2014/main" id="{AD2B3DA7-F65F-B734-D55A-2A2217796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780212" y="1197918"/>
            <a:ext cx="1828800" cy="18908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407DBA4-3DA9-B7CF-8BEE-859F56D788AC}"/>
              </a:ext>
            </a:extLst>
          </p:cNvPr>
          <p:cNvSpPr txBox="1"/>
          <p:nvPr/>
        </p:nvSpPr>
        <p:spPr>
          <a:xfrm flipH="1">
            <a:off x="5713412" y="1435427"/>
            <a:ext cx="1524001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this is our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CDEE5E-D385-BCC3-4EDB-DFD599B48E1E}"/>
              </a:ext>
            </a:extLst>
          </p:cNvPr>
          <p:cNvSpPr txBox="1"/>
          <p:nvPr/>
        </p:nvSpPr>
        <p:spPr>
          <a:xfrm>
            <a:off x="5408613" y="1917374"/>
            <a:ext cx="1524001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this is our</a:t>
            </a:r>
          </a:p>
        </p:txBody>
      </p:sp>
    </p:spTree>
    <p:extLst>
      <p:ext uri="{BB962C8B-B14F-4D97-AF65-F5344CB8AC3E}">
        <p14:creationId xmlns:p14="http://schemas.microsoft.com/office/powerpoint/2010/main" val="15392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04" y="953969"/>
            <a:ext cx="10682634" cy="85745"/>
          </a:xfrm>
        </p:spPr>
        <p:txBody>
          <a:bodyPr>
            <a:noAutofit/>
          </a:bodyPr>
          <a:lstStyle/>
          <a:p>
            <a:r>
              <a:rPr lang="en-US" sz="3199" dirty="0"/>
              <a:t>General Fund Revenue Comparison, Current vs. Proposed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135026"/>
              </p:ext>
            </p:extLst>
          </p:nvPr>
        </p:nvGraphicFramePr>
        <p:xfrm>
          <a:off x="400012" y="1592420"/>
          <a:ext cx="11361725" cy="486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7396">
                  <a:extLst>
                    <a:ext uri="{9D8B030D-6E8A-4147-A177-3AD203B41FA5}">
                      <a16:colId xmlns:a16="http://schemas.microsoft.com/office/drawing/2014/main" val="3473515706"/>
                    </a:ext>
                  </a:extLst>
                </a:gridCol>
                <a:gridCol w="1691725">
                  <a:extLst>
                    <a:ext uri="{9D8B030D-6E8A-4147-A177-3AD203B41FA5}">
                      <a16:colId xmlns:a16="http://schemas.microsoft.com/office/drawing/2014/main" val="2824273878"/>
                    </a:ext>
                  </a:extLst>
                </a:gridCol>
                <a:gridCol w="1697252">
                  <a:extLst>
                    <a:ext uri="{9D8B030D-6E8A-4147-A177-3AD203B41FA5}">
                      <a16:colId xmlns:a16="http://schemas.microsoft.com/office/drawing/2014/main" val="299150931"/>
                    </a:ext>
                  </a:extLst>
                </a:gridCol>
                <a:gridCol w="1854443">
                  <a:extLst>
                    <a:ext uri="{9D8B030D-6E8A-4147-A177-3AD203B41FA5}">
                      <a16:colId xmlns:a16="http://schemas.microsoft.com/office/drawing/2014/main" val="492259954"/>
                    </a:ext>
                  </a:extLst>
                </a:gridCol>
                <a:gridCol w="1810909">
                  <a:extLst>
                    <a:ext uri="{9D8B030D-6E8A-4147-A177-3AD203B41FA5}">
                      <a16:colId xmlns:a16="http://schemas.microsoft.com/office/drawing/2014/main" val="1953197902"/>
                    </a:ext>
                  </a:extLst>
                </a:gridCol>
              </a:tblGrid>
              <a:tr h="9141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General Fund Revenue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Approved Budget </a:t>
                      </a:r>
                    </a:p>
                    <a:p>
                      <a:pPr algn="ctr"/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2022-2023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Proposed Budget 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2023-2024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Incr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/(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Decr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Incr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/(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Decr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063764466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Miscellaneous Local Revenue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$8,000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156768816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Budget Fund Balance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$73,541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424852613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State Funding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$596,248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540636915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Extraordinary Aid Funding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635352515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Other Funding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167071242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Local Tax Levy-General</a:t>
                      </a:r>
                      <a:r>
                        <a:rPr lang="en-US" sz="1800" baseline="0" dirty="0"/>
                        <a:t> Fund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$2,180,372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018557814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Additional</a:t>
                      </a:r>
                      <a:r>
                        <a:rPr lang="en-US" sz="1800" baseline="0" dirty="0"/>
                        <a:t> Funding (Reserve &amp; Transfer)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814623401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Total Revenue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$2,858,161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871115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23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976" y="953969"/>
            <a:ext cx="9600774" cy="492171"/>
          </a:xfrm>
        </p:spPr>
        <p:txBody>
          <a:bodyPr>
            <a:normAutofit/>
          </a:bodyPr>
          <a:lstStyle/>
          <a:p>
            <a:r>
              <a:rPr lang="en-US" sz="2399" dirty="0"/>
              <a:t>General Fund Appropriations Comparison, Current vs. Proposed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302048"/>
              </p:ext>
            </p:extLst>
          </p:nvPr>
        </p:nvGraphicFramePr>
        <p:xfrm>
          <a:off x="303212" y="1829218"/>
          <a:ext cx="11415471" cy="4743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1791">
                  <a:extLst>
                    <a:ext uri="{9D8B030D-6E8A-4147-A177-3AD203B41FA5}">
                      <a16:colId xmlns:a16="http://schemas.microsoft.com/office/drawing/2014/main" val="4276985521"/>
                    </a:ext>
                  </a:extLst>
                </a:gridCol>
                <a:gridCol w="1837030">
                  <a:extLst>
                    <a:ext uri="{9D8B030D-6E8A-4147-A177-3AD203B41FA5}">
                      <a16:colId xmlns:a16="http://schemas.microsoft.com/office/drawing/2014/main" val="3061858069"/>
                    </a:ext>
                  </a:extLst>
                </a:gridCol>
                <a:gridCol w="2211401">
                  <a:extLst>
                    <a:ext uri="{9D8B030D-6E8A-4147-A177-3AD203B41FA5}">
                      <a16:colId xmlns:a16="http://schemas.microsoft.com/office/drawing/2014/main" val="3431257140"/>
                    </a:ext>
                  </a:extLst>
                </a:gridCol>
                <a:gridCol w="2098219">
                  <a:extLst>
                    <a:ext uri="{9D8B030D-6E8A-4147-A177-3AD203B41FA5}">
                      <a16:colId xmlns:a16="http://schemas.microsoft.com/office/drawing/2014/main" val="4168021602"/>
                    </a:ext>
                  </a:extLst>
                </a:gridCol>
                <a:gridCol w="1837030">
                  <a:extLst>
                    <a:ext uri="{9D8B030D-6E8A-4147-A177-3AD203B41FA5}">
                      <a16:colId xmlns:a16="http://schemas.microsoft.com/office/drawing/2014/main" val="455402650"/>
                    </a:ext>
                  </a:extLst>
                </a:gridCol>
              </a:tblGrid>
              <a:tr h="7489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General Fund Appropriations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Final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          </a:t>
                      </a:r>
                    </a:p>
                    <a:p>
                      <a:pPr algn="ctr"/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2022-2023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Preliminary 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2023-2024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   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Incr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/(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Decr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         </a:t>
                      </a:r>
                    </a:p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Incr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/(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Decr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243316026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Regular Instruction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$769,943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263241737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District Benefits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$569,939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039169605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Special Education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$822,637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168823"/>
                  </a:ext>
                </a:extLst>
              </a:tr>
              <a:tr h="424385">
                <a:tc>
                  <a:txBody>
                    <a:bodyPr/>
                    <a:lstStyle/>
                    <a:p>
                      <a:r>
                        <a:rPr lang="en-US" sz="1800" dirty="0"/>
                        <a:t>Central Office/District Services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$310,937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390107410"/>
                  </a:ext>
                </a:extLst>
              </a:tr>
              <a:tr h="370294">
                <a:tc>
                  <a:txBody>
                    <a:bodyPr/>
                    <a:lstStyle/>
                    <a:p>
                      <a:r>
                        <a:rPr lang="en-US" sz="1800" dirty="0"/>
                        <a:t>Operations/Maintenance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$205,534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973798453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Transportation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$179,171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53767956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Capital</a:t>
                      </a:r>
                      <a:r>
                        <a:rPr lang="en-US" sz="1800" baseline="0" dirty="0"/>
                        <a:t> Projects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385667244"/>
                  </a:ext>
                </a:extLst>
              </a:tr>
              <a:tr h="639913">
                <a:tc>
                  <a:txBody>
                    <a:bodyPr/>
                    <a:lstStyle/>
                    <a:p>
                      <a:r>
                        <a:rPr lang="en-US" sz="1800" dirty="0" err="1"/>
                        <a:t>Withdr</a:t>
                      </a:r>
                      <a:r>
                        <a:rPr lang="en-US" sz="1800" baseline="0" dirty="0"/>
                        <a:t> Cap Res. </a:t>
                      </a:r>
                      <a:r>
                        <a:rPr lang="en-US" sz="1800" baseline="0" dirty="0" err="1"/>
                        <a:t>Trsfr</a:t>
                      </a:r>
                      <a:r>
                        <a:rPr lang="en-US" sz="1800" baseline="0" dirty="0"/>
                        <a:t> to Debt </a:t>
                      </a:r>
                      <a:r>
                        <a:rPr lang="en-US" sz="1800" baseline="0" dirty="0" err="1"/>
                        <a:t>Serv</a:t>
                      </a:r>
                      <a:r>
                        <a:rPr lang="en-US" sz="1800" baseline="0" dirty="0"/>
                        <a:t> and Interest on </a:t>
                      </a:r>
                      <a:r>
                        <a:rPr lang="en-US" sz="1800" baseline="0" dirty="0" err="1"/>
                        <a:t>Rsrvs</a:t>
                      </a:r>
                      <a:r>
                        <a:rPr lang="en-US" sz="1800" baseline="0" dirty="0"/>
                        <a:t>.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86272244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Total Appropriations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$2,858,161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563748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66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675963" y="381794"/>
            <a:ext cx="4250327" cy="1573514"/>
          </a:xfrm>
        </p:spPr>
        <p:txBody>
          <a:bodyPr>
            <a:normAutofit/>
          </a:bodyPr>
          <a:lstStyle/>
          <a:p>
            <a:r>
              <a:rPr lang="en-US" sz="5398" dirty="0"/>
              <a:t>Thank</a:t>
            </a:r>
            <a:r>
              <a:rPr lang="en-US" dirty="0"/>
              <a:t> You.</a:t>
            </a:r>
            <a:br>
              <a:rPr lang="en-US" dirty="0"/>
            </a:br>
            <a:r>
              <a:rPr lang="en-US" dirty="0"/>
              <a:t>Questions??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812" y="2286000"/>
            <a:ext cx="6285022" cy="2307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9" dirty="0"/>
              <a:t>Visit Woodland’s website   </a:t>
            </a:r>
            <a:r>
              <a:rPr lang="en-US" sz="2399" dirty="0">
                <a:hlinkClick r:id="rId2"/>
              </a:rPr>
              <a:t>www.woodlandboe.org</a:t>
            </a:r>
            <a:endParaRPr lang="en-US" sz="2399" dirty="0"/>
          </a:p>
          <a:p>
            <a:endParaRPr lang="en-US" sz="2399" dirty="0"/>
          </a:p>
          <a:p>
            <a:endParaRPr lang="en-US" sz="2399" dirty="0"/>
          </a:p>
          <a:p>
            <a:r>
              <a:rPr lang="en-US" sz="2399" dirty="0"/>
              <a:t>	Laura Archer   </a:t>
            </a:r>
            <a:r>
              <a:rPr lang="en-US" sz="2399" dirty="0">
                <a:hlinkClick r:id="rId3"/>
              </a:rPr>
              <a:t>larcher@woodlandboe.org</a:t>
            </a:r>
            <a:endParaRPr lang="en-US" sz="2399" dirty="0"/>
          </a:p>
          <a:p>
            <a:r>
              <a:rPr lang="en-US" sz="2399" dirty="0"/>
              <a:t>   	Business Administrator/Board Secretary</a:t>
            </a:r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70ADCE72-B174-725C-576F-0FF8950553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677615" y="992832"/>
            <a:ext cx="4572000" cy="4953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C605975-19FC-C3EE-7452-316DFD3FF6CF}"/>
              </a:ext>
            </a:extLst>
          </p:cNvPr>
          <p:cNvSpPr txBox="1"/>
          <p:nvPr/>
        </p:nvSpPr>
        <p:spPr>
          <a:xfrm>
            <a:off x="6780212" y="5715000"/>
            <a:ext cx="4343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://flickr.com/photos/xurble/376588066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/3.0/"/>
              </a:rPr>
              <a:t>CC BY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91115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tate histo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ate history report presentation.potx" id="{CE65B12B-E5CF-4B7F-891B-BF19DA46421A}" vid="{73D5F891-C0F2-461A-8D6B-932929F672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State history report presentation</Template>
  <TotalTime>860</TotalTime>
  <Words>725</Words>
  <Application>Microsoft Office PowerPoint</Application>
  <PresentationFormat>Custom</PresentationFormat>
  <Paragraphs>194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Franklin Gothic Book</vt:lpstr>
      <vt:lpstr>Segoe UI</vt:lpstr>
      <vt:lpstr>State history report presentation</vt:lpstr>
      <vt:lpstr>woodland township    budget presentation 2023-2024</vt:lpstr>
      <vt:lpstr>2023-2024 budget development dates</vt:lpstr>
      <vt:lpstr>State aid reduction</vt:lpstr>
      <vt:lpstr>2023-2024 preliminary budget</vt:lpstr>
      <vt:lpstr>Where Are We In Our Budget Planning?</vt:lpstr>
      <vt:lpstr>Priorities of this Budget</vt:lpstr>
      <vt:lpstr>General Fund Revenue Comparison, Current vs. Proposed</vt:lpstr>
      <vt:lpstr>General Fund Appropriations Comparison, Current vs. Proposed</vt:lpstr>
      <vt:lpstr>Thank You. Questions??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Shamong township    budget presentation 2023-2024</dc:title>
  <dc:creator>Archer, Laura</dc:creator>
  <cp:lastModifiedBy>Archer, Laura</cp:lastModifiedBy>
  <cp:revision>26</cp:revision>
  <cp:lastPrinted>2022-12-12T16:25:39Z</cp:lastPrinted>
  <dcterms:created xsi:type="dcterms:W3CDTF">2022-11-28T19:52:21Z</dcterms:created>
  <dcterms:modified xsi:type="dcterms:W3CDTF">2023-01-20T18:07:00Z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